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8" r:id="rId3"/>
    <p:sldId id="296" r:id="rId4"/>
    <p:sldId id="269" r:id="rId5"/>
    <p:sldId id="271" r:id="rId6"/>
    <p:sldId id="274" r:id="rId7"/>
    <p:sldId id="272" r:id="rId8"/>
    <p:sldId id="275" r:id="rId9"/>
    <p:sldId id="276" r:id="rId10"/>
    <p:sldId id="295" r:id="rId11"/>
    <p:sldId id="273" r:id="rId12"/>
    <p:sldId id="294" r:id="rId13"/>
    <p:sldId id="290" r:id="rId14"/>
    <p:sldId id="289" r:id="rId15"/>
    <p:sldId id="279" r:id="rId16"/>
    <p:sldId id="280" r:id="rId17"/>
    <p:sldId id="281" r:id="rId18"/>
    <p:sldId id="282" r:id="rId19"/>
    <p:sldId id="283" r:id="rId20"/>
    <p:sldId id="284" r:id="rId21"/>
    <p:sldId id="285" r:id="rId22"/>
    <p:sldId id="291" r:id="rId23"/>
    <p:sldId id="292" r:id="rId24"/>
    <p:sldId id="293" r:id="rId25"/>
    <p:sldId id="28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1127C"/>
    <a:srgbClr val="FF9933"/>
    <a:srgbClr val="AE8A5A"/>
    <a:srgbClr val="B5946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16" autoAdjust="0"/>
    <p:restoredTop sz="97487" autoAdjust="0"/>
  </p:normalViewPr>
  <p:slideViewPr>
    <p:cSldViewPr>
      <p:cViewPr>
        <p:scale>
          <a:sx n="80" d="100"/>
          <a:sy n="80" d="100"/>
        </p:scale>
        <p:origin x="-1200"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roundedCorners val="1"/>
  <c:chart>
    <c:autoTitleDeleted val="1"/>
    <c:plotArea>
      <c:layout>
        <c:manualLayout>
          <c:layoutTarget val="inner"/>
          <c:xMode val="edge"/>
          <c:yMode val="edge"/>
          <c:x val="0.2673998502490974"/>
          <c:y val="0"/>
          <c:w val="0.81075869073850393"/>
          <c:h val="0.59911791967360362"/>
        </c:manualLayout>
      </c:layout>
      <c:barChart>
        <c:barDir val="col"/>
        <c:grouping val="stacked"/>
        <c:varyColors val="1"/>
        <c:ser>
          <c:idx val="0"/>
          <c:order val="0"/>
          <c:tx>
            <c:strRef>
              <c:f>Лист1!$B$1</c:f>
              <c:strCache>
                <c:ptCount val="1"/>
                <c:pt idx="0">
                  <c:v>18.07.2020</c:v>
                </c:pt>
              </c:strCache>
            </c:strRef>
          </c:tx>
          <c:spPr>
            <a:solidFill>
              <a:srgbClr val="4F81BD"/>
            </a:solidFill>
            <a:ln>
              <a:noFill/>
            </a:ln>
            <a:effectLst/>
          </c:spPr>
          <c:invertIfNegative val="1"/>
          <c:cat>
            <c:strRef>
              <c:f>Лист1!$A$2:$A$7</c:f>
              <c:strCache>
                <c:ptCount val="5"/>
                <c:pt idx="0">
                  <c:v>№1</c:v>
                </c:pt>
                <c:pt idx="1">
                  <c:v>№5</c:v>
                </c:pt>
                <c:pt idx="2">
                  <c:v>№2</c:v>
                </c:pt>
                <c:pt idx="3">
                  <c:v>№4</c:v>
                </c:pt>
                <c:pt idx="4">
                  <c:v>№3</c:v>
                </c:pt>
              </c:strCache>
            </c:strRef>
          </c:cat>
          <c:val>
            <c:numRef>
              <c:f>Лист1!$B$2:$B$7</c:f>
              <c:numCache>
                <c:formatCode>General</c:formatCode>
                <c:ptCount val="6"/>
                <c:pt idx="0">
                  <c:v>22</c:v>
                </c:pt>
                <c:pt idx="1">
                  <c:v>16</c:v>
                </c:pt>
                <c:pt idx="2">
                  <c:v>3</c:v>
                </c:pt>
                <c:pt idx="3">
                  <c:v>1</c:v>
                </c:pt>
                <c:pt idx="4">
                  <c:v>0</c:v>
                </c:pt>
              </c:numCache>
            </c:numRef>
          </c:val>
          <c:extLst xmlns:c16r2="http://schemas.microsoft.com/office/drawing/2015/06/char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0-E7FF-4C5B-9CAC-E5EC60AACA4A}"/>
            </c:ext>
          </c:extLst>
        </c:ser>
        <c:ser>
          <c:idx val="1"/>
          <c:order val="1"/>
          <c:tx>
            <c:strRef>
              <c:f>Лист1!$C$1</c:f>
              <c:strCache>
                <c:ptCount val="1"/>
                <c:pt idx="0">
                  <c:v>23.08.2020</c:v>
                </c:pt>
              </c:strCache>
            </c:strRef>
          </c:tx>
          <c:spPr>
            <a:solidFill>
              <a:srgbClr val="C0504D"/>
            </a:solidFill>
            <a:ln>
              <a:noFill/>
            </a:ln>
            <a:effectLst/>
          </c:spPr>
          <c:invertIfNegative val="1"/>
          <c:cat>
            <c:strRef>
              <c:f>Лист1!$A$2:$A$7</c:f>
              <c:strCache>
                <c:ptCount val="5"/>
                <c:pt idx="0">
                  <c:v>№1</c:v>
                </c:pt>
                <c:pt idx="1">
                  <c:v>№5</c:v>
                </c:pt>
                <c:pt idx="2">
                  <c:v>№2</c:v>
                </c:pt>
                <c:pt idx="3">
                  <c:v>№4</c:v>
                </c:pt>
                <c:pt idx="4">
                  <c:v>№3</c:v>
                </c:pt>
              </c:strCache>
            </c:strRef>
          </c:cat>
          <c:val>
            <c:numRef>
              <c:f>Лист1!$C$2:$C$7</c:f>
              <c:numCache>
                <c:formatCode>General</c:formatCode>
                <c:ptCount val="6"/>
                <c:pt idx="0">
                  <c:v>6</c:v>
                </c:pt>
                <c:pt idx="1">
                  <c:v>4</c:v>
                </c:pt>
                <c:pt idx="2">
                  <c:v>2</c:v>
                </c:pt>
                <c:pt idx="3">
                  <c:v>0</c:v>
                </c:pt>
                <c:pt idx="4">
                  <c:v>0</c:v>
                </c:pt>
              </c:numCache>
            </c:numRef>
          </c:val>
          <c:extLst xmlns:c16r2="http://schemas.microsoft.com/office/drawing/2015/06/char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1-E7FF-4C5B-9CAC-E5EC60AACA4A}"/>
            </c:ext>
          </c:extLst>
        </c:ser>
        <c:ser>
          <c:idx val="2"/>
          <c:order val="2"/>
          <c:tx>
            <c:strRef>
              <c:f>Лист1!$D$1</c:f>
              <c:strCache>
                <c:ptCount val="1"/>
                <c:pt idx="0">
                  <c:v>20.09.2020</c:v>
                </c:pt>
              </c:strCache>
            </c:strRef>
          </c:tx>
          <c:spPr>
            <a:solidFill>
              <a:srgbClr val="9BBB59"/>
            </a:solidFill>
            <a:ln>
              <a:noFill/>
            </a:ln>
            <a:effectLst/>
          </c:spPr>
          <c:invertIfNegative val="1"/>
          <c:cat>
            <c:strRef>
              <c:f>Лист1!$A$2:$A$7</c:f>
              <c:strCache>
                <c:ptCount val="5"/>
                <c:pt idx="0">
                  <c:v>№1</c:v>
                </c:pt>
                <c:pt idx="1">
                  <c:v>№5</c:v>
                </c:pt>
                <c:pt idx="2">
                  <c:v>№2</c:v>
                </c:pt>
                <c:pt idx="3">
                  <c:v>№4</c:v>
                </c:pt>
                <c:pt idx="4">
                  <c:v>№3</c:v>
                </c:pt>
              </c:strCache>
            </c:strRef>
          </c:cat>
          <c:val>
            <c:numRef>
              <c:f>Лист1!$D$2:$D$7</c:f>
              <c:numCache>
                <c:formatCode>General</c:formatCode>
                <c:ptCount val="6"/>
                <c:pt idx="0">
                  <c:v>0</c:v>
                </c:pt>
                <c:pt idx="1">
                  <c:v>0</c:v>
                </c:pt>
                <c:pt idx="2">
                  <c:v>0</c:v>
                </c:pt>
                <c:pt idx="3">
                  <c:v>0</c:v>
                </c:pt>
                <c:pt idx="4">
                  <c:v>0</c:v>
                </c:pt>
              </c:numCache>
            </c:numRef>
          </c:val>
          <c:extLst xmlns:c16r2="http://schemas.microsoft.com/office/drawing/2015/06/char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2-E7FF-4C5B-9CAC-E5EC60AACA4A}"/>
            </c:ext>
          </c:extLst>
        </c:ser>
        <c:overlap val="100"/>
        <c:axId val="194195840"/>
        <c:axId val="194197376"/>
      </c:barChart>
      <c:catAx>
        <c:axId val="194195840"/>
        <c:scaling>
          <c:orientation val="minMax"/>
        </c:scaling>
        <c:delete val="1"/>
        <c:axPos val="b"/>
        <c:numFmt formatCode="General" sourceLinked="1"/>
        <c:majorTickMark val="none"/>
        <c:minorTickMark val="cross"/>
        <c:tickLblPos val="nextTo"/>
        <c:crossAx val="194197376"/>
        <c:crosses val="autoZero"/>
        <c:auto val="1"/>
        <c:lblAlgn val="ctr"/>
        <c:lblOffset val="100"/>
        <c:noMultiLvlLbl val="1"/>
      </c:catAx>
      <c:valAx>
        <c:axId val="1941973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cross"/>
        <c:tickLblPos val="nextTo"/>
        <c:crossAx val="1941958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dTable>
      <c:spPr>
        <a:noFill/>
        <a:ln>
          <a:noFill/>
        </a:ln>
        <a:effectLst/>
      </c:spPr>
    </c:plotArea>
    <c:plotVisOnly val="1"/>
    <c:dispBlanksAs val="gap"/>
    <c:showDLblsOverMax val="1"/>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p:cSld name="Blank slide">
    <p:bg>
      <p:bgPr>
        <a:noFill/>
        <a:effectLst/>
      </p:bgPr>
    </p:bg>
    <p:spTree>
      <p:nvGrpSpPr>
        <p:cNvPr id="1" name="Shape 11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20.06.2023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20.06.2023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20.06.2023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20.06.2023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142844" y="1285860"/>
            <a:ext cx="347634" cy="347666"/>
          </a:xfrm>
          <a:prstGeom prst="rect">
            <a:avLst/>
          </a:prstGeom>
          <a:solidFill>
            <a:schemeClr val="accent6"/>
          </a:solidFill>
          <a:ln w="9525">
            <a:noFill/>
            <a:miter lim="800000"/>
            <a:headEnd/>
            <a:tailEnd/>
          </a:ln>
        </p:spPr>
        <p:txBody>
          <a:bodyPr anchor="ctr"/>
          <a:lstStyle/>
          <a:p>
            <a:pPr algn="ctr">
              <a:lnSpc>
                <a:spcPct val="100000"/>
              </a:lnSpc>
              <a:spcBef>
                <a:spcPct val="0"/>
              </a:spcBef>
            </a:pPr>
            <a:endParaRPr lang="ru-RU" sz="2400" b="1" dirty="0">
              <a:solidFill>
                <a:srgbClr val="7030A0"/>
              </a:solidFill>
              <a:latin typeface="Century Gothic" pitchFamily="34" charset="0"/>
            </a:endParaRPr>
          </a:p>
        </p:txBody>
      </p:sp>
      <p:pic>
        <p:nvPicPr>
          <p:cNvPr id="24580" name="Picture 4" descr="https://sun9-10.userapi.com/impg/6lm94io9voJycHlDs2LR3JqCKkMhe_0M-tLc_g/BjCzgZaVNOg.jpg?size=794x1080&amp;quality=96&amp;sign=9ae92b66fa908662a8190237b81ae591&amp;type=album"/>
          <p:cNvPicPr>
            <a:picLocks noChangeAspect="1" noChangeArrowheads="1"/>
          </p:cNvPicPr>
          <p:nvPr/>
        </p:nvPicPr>
        <p:blipFill>
          <a:blip r:embed="rId2"/>
          <a:srcRect t="16505" b="18979"/>
          <a:stretch>
            <a:fillRect/>
          </a:stretch>
        </p:blipFill>
        <p:spPr bwMode="auto">
          <a:xfrm>
            <a:off x="285720" y="1500174"/>
            <a:ext cx="3929090" cy="3447977"/>
          </a:xfrm>
          <a:prstGeom prst="rect">
            <a:avLst/>
          </a:prstGeom>
          <a:noFill/>
        </p:spPr>
      </p:pic>
      <p:sp>
        <p:nvSpPr>
          <p:cNvPr id="5" name="Прямоугольник 4"/>
          <p:cNvSpPr/>
          <p:nvPr/>
        </p:nvSpPr>
        <p:spPr>
          <a:xfrm>
            <a:off x="4286248" y="428604"/>
            <a:ext cx="4572032" cy="5816977"/>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МБОУ Чистоозерная СОШ №1</a:t>
            </a:r>
          </a:p>
          <a:p>
            <a:pPr algn="ctr"/>
            <a:r>
              <a:rPr lang="ru-RU" sz="1600" dirty="0">
                <a:latin typeface="Times New Roman" panose="02020603050405020304" pitchFamily="18" charset="0"/>
                <a:cs typeface="Times New Roman" panose="02020603050405020304" pitchFamily="18" charset="0"/>
              </a:rPr>
              <a:t> Чистоозерного района Новосибирской области</a:t>
            </a:r>
          </a:p>
          <a:p>
            <a:pPr algn="ctr"/>
            <a:endParaRPr lang="ru-RU" b="1" dirty="0">
              <a:latin typeface="Times New Roman" pitchFamily="18" charset="0"/>
              <a:cs typeface="Times New Roman" pitchFamily="18" charset="0"/>
            </a:endParaRPr>
          </a:p>
          <a:p>
            <a:pPr algn="ctr"/>
            <a:endParaRPr lang="ru-RU" b="1" dirty="0">
              <a:latin typeface="Times New Roman" pitchFamily="18" charset="0"/>
              <a:cs typeface="Times New Roman" pitchFamily="18" charset="0"/>
            </a:endParaRPr>
          </a:p>
          <a:p>
            <a:pPr algn="ctr"/>
            <a:endParaRPr lang="ru-RU" b="1" dirty="0">
              <a:latin typeface="Times New Roman" pitchFamily="18" charset="0"/>
              <a:cs typeface="Times New Roman" pitchFamily="18" charset="0"/>
            </a:endParaRPr>
          </a:p>
          <a:p>
            <a:pPr algn="ctr"/>
            <a:endParaRPr lang="ru-RU" b="1" dirty="0">
              <a:latin typeface="Times New Roman" pitchFamily="18" charset="0"/>
              <a:cs typeface="Times New Roman" pitchFamily="18" charset="0"/>
            </a:endParaRPr>
          </a:p>
          <a:p>
            <a:pPr lvl="0" algn="ctr"/>
            <a:r>
              <a:rPr lang="ru-RU" sz="2400" b="1" dirty="0">
                <a:latin typeface="Times New Roman" panose="02020603050405020304" pitchFamily="18" charset="0"/>
                <a:cs typeface="Times New Roman" panose="02020603050405020304" pitchFamily="18" charset="0"/>
              </a:rPr>
              <a:t>Роль учителя-наставника </a:t>
            </a:r>
          </a:p>
          <a:p>
            <a:pPr lvl="0" algn="ctr"/>
            <a:r>
              <a:rPr lang="ru-RU" sz="2400" b="1" dirty="0">
                <a:latin typeface="Times New Roman" panose="02020603050405020304" pitchFamily="18" charset="0"/>
                <a:cs typeface="Times New Roman" panose="02020603050405020304" pitchFamily="18" charset="0"/>
              </a:rPr>
              <a:t>при выполнении исследовательского проекта </a:t>
            </a:r>
          </a:p>
          <a:p>
            <a:pPr lvl="0" algn="r"/>
            <a:endParaRPr lang="ru-RU" sz="1400" dirty="0">
              <a:latin typeface="Century Gothic" panose="020B0502020202020204" pitchFamily="34" charset="0"/>
            </a:endParaRPr>
          </a:p>
          <a:p>
            <a:pPr lvl="0" algn="r"/>
            <a:endParaRPr lang="ru-RU" sz="1400" dirty="0">
              <a:latin typeface="Century Gothic" panose="020B0502020202020204" pitchFamily="34" charset="0"/>
            </a:endParaRPr>
          </a:p>
          <a:p>
            <a:pPr lvl="0" algn="r"/>
            <a:endParaRPr lang="ru-RU" sz="1400" dirty="0">
              <a:latin typeface="Century Gothic" panose="020B0502020202020204" pitchFamily="34" charset="0"/>
            </a:endParaRPr>
          </a:p>
          <a:p>
            <a:pPr lvl="0" algn="r"/>
            <a:endParaRPr lang="ru-RU" sz="1400" dirty="0">
              <a:latin typeface="Century Gothic" panose="020B0502020202020204" pitchFamily="34" charset="0"/>
            </a:endParaRPr>
          </a:p>
          <a:p>
            <a:pPr lvl="0" algn="r"/>
            <a:endParaRPr lang="ru-RU" sz="1400" dirty="0">
              <a:latin typeface="Century Gothic" panose="020B0502020202020204" pitchFamily="34" charset="0"/>
            </a:endParaRPr>
          </a:p>
          <a:p>
            <a:pPr lvl="0" algn="r"/>
            <a:r>
              <a:rPr lang="ru-RU" sz="1400" dirty="0" err="1">
                <a:latin typeface="Times New Roman" panose="02020603050405020304" pitchFamily="18" charset="0"/>
                <a:cs typeface="Times New Roman" panose="02020603050405020304" pitchFamily="18" charset="0"/>
              </a:rPr>
              <a:t>Манюк</a:t>
            </a:r>
            <a:r>
              <a:rPr lang="ru-RU" sz="1400" dirty="0">
                <a:latin typeface="Times New Roman" panose="02020603050405020304" pitchFamily="18" charset="0"/>
                <a:cs typeface="Times New Roman" panose="02020603050405020304" pitchFamily="18" charset="0"/>
              </a:rPr>
              <a:t> Наталья Юрьевна,</a:t>
            </a:r>
          </a:p>
          <a:p>
            <a:pPr lvl="0" algn="r"/>
            <a:r>
              <a:rPr lang="ru-RU" sz="1400" dirty="0">
                <a:latin typeface="Times New Roman" panose="02020603050405020304" pitchFamily="18" charset="0"/>
                <a:cs typeface="Times New Roman" panose="02020603050405020304" pitchFamily="18" charset="0"/>
              </a:rPr>
              <a:t> учитель химии , высшей </a:t>
            </a:r>
          </a:p>
          <a:p>
            <a:pPr lvl="0" algn="r"/>
            <a:r>
              <a:rPr lang="ru-RU" sz="1400" dirty="0">
                <a:latin typeface="Times New Roman" panose="02020603050405020304" pitchFamily="18" charset="0"/>
                <a:cs typeface="Times New Roman" panose="02020603050405020304" pitchFamily="18" charset="0"/>
              </a:rPr>
              <a:t>квалификационной категории</a:t>
            </a:r>
          </a:p>
          <a:p>
            <a:pPr lvl="0" algn="r"/>
            <a:endParaRPr lang="ru-RU" sz="1400" dirty="0">
              <a:latin typeface="Century Gothic" panose="020B0502020202020204" pitchFamily="34" charset="0"/>
            </a:endParaRPr>
          </a:p>
          <a:p>
            <a:pPr lvl="0" algn="r"/>
            <a:endParaRPr lang="ru-RU" sz="1400" dirty="0">
              <a:latin typeface="Century Gothic" panose="020B0502020202020204" pitchFamily="34" charset="0"/>
            </a:endParaRPr>
          </a:p>
          <a:p>
            <a:pPr lvl="0" algn="r"/>
            <a:endParaRPr lang="ru-RU" sz="1400" dirty="0">
              <a:latin typeface="Century Gothic" panose="020B0502020202020204" pitchFamily="34" charset="0"/>
            </a:endParaRPr>
          </a:p>
          <a:p>
            <a:pPr algn="ctr"/>
            <a:endParaRPr lang="ru-RU" sz="1400" dirty="0">
              <a:latin typeface="Century Gothic" panose="020B0502020202020204" pitchFamily="34" charset="0"/>
            </a:endParaRPr>
          </a:p>
          <a:p>
            <a:pPr algn="ctr"/>
            <a:endParaRPr lang="ru-RU" sz="1400" dirty="0">
              <a:latin typeface="Century Gothic" panose="020B0502020202020204" pitchFamily="34" charset="0"/>
            </a:endParaRPr>
          </a:p>
          <a:p>
            <a:pPr algn="ctr"/>
            <a:endParaRPr lang="ru-RU" sz="1400" dirty="0">
              <a:latin typeface="Century Gothic" panose="020B0502020202020204" pitchFamily="34" charset="0"/>
            </a:endParaRPr>
          </a:p>
        </p:txBody>
      </p:sp>
      <p:sp>
        <p:nvSpPr>
          <p:cNvPr id="10" name="Google Shape;135;p22"/>
          <p:cNvSpPr/>
          <p:nvPr/>
        </p:nvSpPr>
        <p:spPr>
          <a:xfrm rot="10800000">
            <a:off x="2214546" y="4786322"/>
            <a:ext cx="1073700" cy="297600"/>
          </a:xfrm>
          <a:prstGeom prst="rect">
            <a:avLst/>
          </a:prstGeom>
          <a:solidFill>
            <a:schemeClr val="accent4">
              <a:alpha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Прямоугольник 5"/>
          <p:cNvSpPr/>
          <p:nvPr/>
        </p:nvSpPr>
        <p:spPr>
          <a:xfrm>
            <a:off x="2143108" y="6000768"/>
            <a:ext cx="4572000" cy="615553"/>
          </a:xfrm>
          <a:prstGeom prst="rect">
            <a:avLst/>
          </a:prstGeom>
        </p:spPr>
        <p:txBody>
          <a:bodyPr>
            <a:spAutoFit/>
          </a:bodyPr>
          <a:lstStyle/>
          <a:p>
            <a:pPr algn="ctr"/>
            <a:endParaRPr lang="ru-RU" sz="1600" dirty="0" smtClean="0">
              <a:latin typeface="Century Gothic" panose="020B0502020202020204" pitchFamily="34" charset="0"/>
            </a:endParaRPr>
          </a:p>
          <a:p>
            <a:pPr algn="ctr"/>
            <a:r>
              <a:rPr lang="ru-RU" dirty="0" smtClean="0">
                <a:latin typeface="Times New Roman" panose="02020603050405020304" pitchFamily="18" charset="0"/>
                <a:cs typeface="Times New Roman" panose="02020603050405020304" pitchFamily="18" charset="0"/>
              </a:rPr>
              <a:t>Чистоозерное, 2022</a:t>
            </a:r>
            <a:endParaRPr lang="ru-RU"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369977"/>
            <a:ext cx="9143999" cy="646331"/>
          </a:xfrm>
          <a:prstGeom prst="rect">
            <a:avLst/>
          </a:prstGeom>
          <a:solidFill>
            <a:srgbClr val="FF9933"/>
          </a:solidFill>
        </p:spPr>
        <p:txBody>
          <a:bodyPr wrap="square">
            <a:spAutoFit/>
          </a:bodyPr>
          <a:lstStyle/>
          <a:p>
            <a:pPr algn="ctr"/>
            <a:r>
              <a:rPr lang="ru-RU" sz="3600" b="1" i="1" dirty="0" smtClean="0">
                <a:solidFill>
                  <a:schemeClr val="accent5">
                    <a:lumMod val="50000"/>
                  </a:schemeClr>
                </a:solidFill>
                <a:latin typeface="Times New Roman" pitchFamily="18" charset="0"/>
                <a:cs typeface="Times New Roman" pitchFamily="18" charset="0"/>
              </a:rPr>
              <a:t>Кодекс наставника</a:t>
            </a:r>
            <a:endParaRPr lang="ru-RU" altLang="ru-RU" sz="3600" b="1" i="1" dirty="0" smtClean="0">
              <a:solidFill>
                <a:schemeClr val="accent5">
                  <a:lumMod val="50000"/>
                </a:schemeClr>
              </a:solidFill>
              <a:latin typeface="Times New Roman" pitchFamily="18" charset="0"/>
              <a:cs typeface="Times New Roman" pitchFamily="18" charset="0"/>
            </a:endParaRPr>
          </a:p>
        </p:txBody>
      </p:sp>
      <p:sp>
        <p:nvSpPr>
          <p:cNvPr id="7" name="Google Shape;164;p23"/>
          <p:cNvSpPr/>
          <p:nvPr/>
        </p:nvSpPr>
        <p:spPr>
          <a:xfrm>
            <a:off x="-536850" y="600933"/>
            <a:ext cx="1073700" cy="335600"/>
          </a:xfrm>
          <a:prstGeom prst="rect">
            <a:avLst/>
          </a:prstGeom>
          <a:solidFill>
            <a:srgbClr val="8687D1">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3;p23"/>
          <p:cNvSpPr/>
          <p:nvPr/>
        </p:nvSpPr>
        <p:spPr>
          <a:xfrm>
            <a:off x="8906075" y="5152100"/>
            <a:ext cx="1073700" cy="9460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2" name="AutoShape 2" descr="https://st.depositphotos.com/1060916/4681/i/450/depositphotos_46811493-stock-photo-concept-of-partnershi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4" name="AutoShape 4" descr="https://st.depositphotos.com/1060916/4681/i/450/depositphotos_46811493-stock-photo-concept-of-partnershi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15074" y="5128471"/>
            <a:ext cx="2304256" cy="172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Прямоугольник 10"/>
          <p:cNvSpPr/>
          <p:nvPr/>
        </p:nvSpPr>
        <p:spPr>
          <a:xfrm>
            <a:off x="285720" y="1133356"/>
            <a:ext cx="9286940" cy="4985980"/>
          </a:xfrm>
          <a:prstGeom prst="rect">
            <a:avLst/>
          </a:prstGeom>
        </p:spPr>
        <p:txBody>
          <a:bodyPr wrap="square">
            <a:spAutoFit/>
          </a:bodyPr>
          <a:lstStyle/>
          <a:p>
            <a:pPr marL="457200" indent="-457200">
              <a:buAutoNum type="arabicPeriod"/>
            </a:pPr>
            <a:r>
              <a:rPr lang="ru-RU" sz="2400" dirty="0" smtClean="0">
                <a:latin typeface="Times New Roman" pitchFamily="18" charset="0"/>
                <a:cs typeface="Times New Roman" pitchFamily="18" charset="0"/>
              </a:rPr>
              <a:t>Не осуждаю, а предлагаю решение.</a:t>
            </a:r>
          </a:p>
          <a:p>
            <a:pPr marL="457200" indent="-457200">
              <a:buAutoNum type="arabicPeriod"/>
            </a:pPr>
            <a:r>
              <a:rPr lang="ru-RU" sz="2400" dirty="0" smtClean="0">
                <a:latin typeface="Times New Roman" pitchFamily="18" charset="0"/>
                <a:cs typeface="Times New Roman" pitchFamily="18" charset="0"/>
              </a:rPr>
              <a:t>Не критикую, а изучаю ситуацию.</a:t>
            </a:r>
          </a:p>
          <a:p>
            <a:pPr marL="457200" indent="-457200">
              <a:buAutoNum type="arabicPeriod"/>
            </a:pPr>
            <a:r>
              <a:rPr lang="ru-RU" sz="2400" dirty="0" smtClean="0">
                <a:latin typeface="Times New Roman" pitchFamily="18" charset="0"/>
                <a:cs typeface="Times New Roman" pitchFamily="18" charset="0"/>
              </a:rPr>
              <a:t>Не обвиняю, а поддерживаю.</a:t>
            </a:r>
          </a:p>
          <a:p>
            <a:pPr marL="457200" indent="-457200">
              <a:buAutoNum type="arabicPeriod"/>
            </a:pPr>
            <a:r>
              <a:rPr lang="ru-RU" sz="2400" dirty="0" smtClean="0">
                <a:latin typeface="Times New Roman" pitchFamily="18" charset="0"/>
                <a:cs typeface="Times New Roman" pitchFamily="18" charset="0"/>
              </a:rPr>
              <a:t>Не решаю проблему сам, а помогаю решить ее наставляемому. </a:t>
            </a:r>
          </a:p>
          <a:p>
            <a:pPr marL="457200" indent="-457200"/>
            <a:r>
              <a:rPr lang="ru-RU" sz="2400" dirty="0" smtClean="0">
                <a:latin typeface="Times New Roman" pitchFamily="18" charset="0"/>
                <a:cs typeface="Times New Roman" pitchFamily="18" charset="0"/>
              </a:rPr>
              <a:t>5. Не навязываю свое мнение, а работаю в диалоге.</a:t>
            </a:r>
          </a:p>
          <a:p>
            <a:pPr marL="457200" indent="-457200"/>
            <a:r>
              <a:rPr lang="ru-RU" sz="2400" dirty="0" smtClean="0">
                <a:latin typeface="Times New Roman" pitchFamily="18" charset="0"/>
                <a:cs typeface="Times New Roman" pitchFamily="18" charset="0"/>
              </a:rPr>
              <a:t>6. Не утверждаю, а советуюсь.</a:t>
            </a:r>
          </a:p>
          <a:p>
            <a:pPr marL="457200" indent="-457200"/>
            <a:r>
              <a:rPr lang="ru-RU" sz="2400" dirty="0" smtClean="0">
                <a:latin typeface="Times New Roman" pitchFamily="18" charset="0"/>
                <a:cs typeface="Times New Roman" pitchFamily="18" charset="0"/>
              </a:rPr>
              <a:t>7. Не отрываюсь от практики.</a:t>
            </a:r>
          </a:p>
          <a:p>
            <a:pPr marL="457200" indent="-457200"/>
            <a:r>
              <a:rPr lang="ru-RU" sz="2400" dirty="0" smtClean="0">
                <a:latin typeface="Times New Roman" pitchFamily="18" charset="0"/>
                <a:cs typeface="Times New Roman" pitchFamily="18" charset="0"/>
              </a:rPr>
              <a:t>8. Призываю наставляемого к дисциплине и ответственному отношению к себе, наставническому взаимодействию и сам следую этому правилу.</a:t>
            </a:r>
          </a:p>
          <a:p>
            <a:pPr marL="457200" indent="-457200"/>
            <a:r>
              <a:rPr lang="ru-RU" sz="2400" dirty="0" smtClean="0">
                <a:latin typeface="Times New Roman" pitchFamily="18" charset="0"/>
                <a:cs typeface="Times New Roman" pitchFamily="18" charset="0"/>
              </a:rPr>
              <a:t>9. Не разглашаю внутреннюю информацию.</a:t>
            </a: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369977"/>
            <a:ext cx="9143999" cy="584775"/>
          </a:xfrm>
          <a:prstGeom prst="rect">
            <a:avLst/>
          </a:prstGeom>
          <a:solidFill>
            <a:srgbClr val="FF9933"/>
          </a:solidFill>
        </p:spPr>
        <p:txBody>
          <a:bodyPr wrap="square">
            <a:spAutoFit/>
          </a:bodyPr>
          <a:lstStyle/>
          <a:p>
            <a:pPr algn="ctr"/>
            <a:r>
              <a:rPr lang="ru-RU" sz="3200" b="1" i="1" dirty="0">
                <a:solidFill>
                  <a:srgbClr val="002060"/>
                </a:solidFill>
                <a:latin typeface="Times New Roman" pitchFamily="18" charset="0"/>
                <a:cs typeface="Times New Roman" pitchFamily="18" charset="0"/>
              </a:rPr>
              <a:t>Роль наставника на этапах проектирования</a:t>
            </a:r>
            <a:endParaRPr lang="ru-RU" altLang="ru-RU" sz="3200" b="1" i="1" dirty="0">
              <a:solidFill>
                <a:srgbClr val="002060"/>
              </a:solidFill>
              <a:latin typeface="Times New Roman" pitchFamily="18" charset="0"/>
              <a:cs typeface="Times New Roman" pitchFamily="18" charset="0"/>
            </a:endParaRPr>
          </a:p>
        </p:txBody>
      </p:sp>
      <p:sp>
        <p:nvSpPr>
          <p:cNvPr id="7" name="Google Shape;164;p23"/>
          <p:cNvSpPr/>
          <p:nvPr/>
        </p:nvSpPr>
        <p:spPr>
          <a:xfrm>
            <a:off x="-714412" y="500042"/>
            <a:ext cx="1073700" cy="335600"/>
          </a:xfrm>
          <a:prstGeom prst="rect">
            <a:avLst/>
          </a:prstGeom>
          <a:solidFill>
            <a:srgbClr val="8687D1">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3;p23"/>
          <p:cNvSpPr/>
          <p:nvPr/>
        </p:nvSpPr>
        <p:spPr>
          <a:xfrm>
            <a:off x="8906075" y="5152100"/>
            <a:ext cx="1073700" cy="9460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Прямоугольник 9"/>
          <p:cNvSpPr/>
          <p:nvPr/>
        </p:nvSpPr>
        <p:spPr>
          <a:xfrm>
            <a:off x="1000100" y="1000108"/>
            <a:ext cx="8001056" cy="461665"/>
          </a:xfrm>
          <a:prstGeom prst="rect">
            <a:avLst/>
          </a:prstGeom>
        </p:spPr>
        <p:txBody>
          <a:bodyPr wrap="square">
            <a:spAutoFit/>
          </a:bodyPr>
          <a:lstStyle/>
          <a:p>
            <a:r>
              <a:rPr lang="ru-RU" sz="2400" b="1" i="1" dirty="0">
                <a:solidFill>
                  <a:srgbClr val="002060"/>
                </a:solidFill>
                <a:latin typeface="Times New Roman" pitchFamily="18" charset="0"/>
                <a:cs typeface="Times New Roman" pitchFamily="18" charset="0"/>
              </a:rPr>
              <a:t>Дорожная карта исследовательского проекта </a:t>
            </a:r>
          </a:p>
        </p:txBody>
      </p:sp>
      <p:graphicFrame>
        <p:nvGraphicFramePr>
          <p:cNvPr id="11" name="Таблица 10"/>
          <p:cNvGraphicFramePr>
            <a:graphicFrameLocks noGrp="1"/>
          </p:cNvGraphicFramePr>
          <p:nvPr>
            <p:extLst>
              <p:ext uri="{D42A27DB-BD31-4B8C-83A1-F6EECF244321}">
                <p14:modId xmlns:p14="http://schemas.microsoft.com/office/powerpoint/2010/main" xmlns="" val="4075834401"/>
              </p:ext>
            </p:extLst>
          </p:nvPr>
        </p:nvGraphicFramePr>
        <p:xfrm>
          <a:off x="107504" y="1571612"/>
          <a:ext cx="8893652" cy="5147730"/>
        </p:xfrm>
        <a:graphic>
          <a:graphicData uri="http://schemas.openxmlformats.org/drawingml/2006/table">
            <a:tbl>
              <a:tblPr/>
              <a:tblGrid>
                <a:gridCol w="2100438">
                  <a:extLst>
                    <a:ext uri="{9D8B030D-6E8A-4147-A177-3AD203B41FA5}">
                      <a16:colId xmlns:a16="http://schemas.microsoft.com/office/drawing/2014/main" xmlns="" val="20000"/>
                    </a:ext>
                  </a:extLst>
                </a:gridCol>
                <a:gridCol w="3322767">
                  <a:extLst>
                    <a:ext uri="{9D8B030D-6E8A-4147-A177-3AD203B41FA5}">
                      <a16:colId xmlns:a16="http://schemas.microsoft.com/office/drawing/2014/main" xmlns="" val="20001"/>
                    </a:ext>
                  </a:extLst>
                </a:gridCol>
                <a:gridCol w="3470447">
                  <a:extLst>
                    <a:ext uri="{9D8B030D-6E8A-4147-A177-3AD203B41FA5}">
                      <a16:colId xmlns:a16="http://schemas.microsoft.com/office/drawing/2014/main" xmlns="" val="20002"/>
                    </a:ext>
                  </a:extLst>
                </a:gridCol>
              </a:tblGrid>
              <a:tr h="302281">
                <a:tc>
                  <a:txBody>
                    <a:bodyPr/>
                    <a:lstStyle/>
                    <a:p>
                      <a:r>
                        <a:rPr lang="ru-RU" sz="2000" b="1" i="0" dirty="0">
                          <a:solidFill>
                            <a:srgbClr val="002060"/>
                          </a:solidFill>
                          <a:latin typeface="Times New Roman" pitchFamily="18" charset="0"/>
                          <a:cs typeface="Times New Roman" pitchFamily="18" charset="0"/>
                        </a:rPr>
                        <a:t>Этапы ИП </a:t>
                      </a:r>
                      <a:endParaRPr lang="ru-RU" sz="2000" i="0" dirty="0">
                        <a:solidFill>
                          <a:srgbClr val="002060"/>
                        </a:solidFill>
                        <a:latin typeface="Times New Roman" pitchFamily="18" charset="0"/>
                        <a:cs typeface="Times New Roman" pitchFamily="18" charset="0"/>
                      </a:endParaRPr>
                    </a:p>
                  </a:txBody>
                  <a:tcPr marL="33587" marR="33587" marT="16793" marB="167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2000" b="1" i="0" dirty="0">
                          <a:solidFill>
                            <a:srgbClr val="002060"/>
                          </a:solidFill>
                          <a:latin typeface="Times New Roman" pitchFamily="18" charset="0"/>
                          <a:cs typeface="Times New Roman" pitchFamily="18" charset="0"/>
                        </a:rPr>
                        <a:t>Обучающийся </a:t>
                      </a:r>
                      <a:endParaRPr lang="ru-RU" sz="2000" i="0" dirty="0">
                        <a:solidFill>
                          <a:srgbClr val="002060"/>
                        </a:solidFill>
                        <a:latin typeface="Times New Roman" pitchFamily="18" charset="0"/>
                        <a:cs typeface="Times New Roman" pitchFamily="18" charset="0"/>
                      </a:endParaRPr>
                    </a:p>
                  </a:txBody>
                  <a:tcPr marL="33587" marR="33587" marT="16793" marB="167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2000" b="1" i="0" dirty="0">
                          <a:solidFill>
                            <a:srgbClr val="002060"/>
                          </a:solidFill>
                          <a:latin typeface="Times New Roman" pitchFamily="18" charset="0"/>
                          <a:cs typeface="Times New Roman" pitchFamily="18" charset="0"/>
                        </a:rPr>
                        <a:t>Наставник</a:t>
                      </a:r>
                      <a:endParaRPr lang="ru-RU" sz="2000" i="0" dirty="0">
                        <a:solidFill>
                          <a:srgbClr val="002060"/>
                        </a:solidFill>
                        <a:latin typeface="Times New Roman" pitchFamily="18" charset="0"/>
                        <a:cs typeface="Times New Roman" pitchFamily="18" charset="0"/>
                      </a:endParaRPr>
                    </a:p>
                  </a:txBody>
                  <a:tcPr marL="33587" marR="33587" marT="16793" marB="167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82171">
                <a:tc rowSpan="2">
                  <a:txBody>
                    <a:bodyPr/>
                    <a:lstStyle/>
                    <a:p>
                      <a:r>
                        <a:rPr lang="ru-RU" sz="1400" b="1" i="0" dirty="0">
                          <a:solidFill>
                            <a:srgbClr val="002060"/>
                          </a:solidFill>
                          <a:latin typeface="Times New Roman" panose="02020603050405020304" pitchFamily="18" charset="0"/>
                          <a:cs typeface="Times New Roman" panose="02020603050405020304" pitchFamily="18" charset="0"/>
                        </a:rPr>
                        <a:t>Организационный</a:t>
                      </a:r>
                      <a:br>
                        <a:rPr lang="ru-RU" sz="1400" b="1" i="0" dirty="0">
                          <a:solidFill>
                            <a:srgbClr val="002060"/>
                          </a:solidFill>
                          <a:latin typeface="Times New Roman" panose="02020603050405020304" pitchFamily="18" charset="0"/>
                          <a:cs typeface="Times New Roman" panose="02020603050405020304" pitchFamily="18" charset="0"/>
                        </a:rPr>
                      </a:br>
                      <a:r>
                        <a:rPr lang="ru-RU" sz="1400" b="1" i="0" dirty="0">
                          <a:solidFill>
                            <a:srgbClr val="002060"/>
                          </a:solidFill>
                          <a:latin typeface="Times New Roman" panose="02020603050405020304" pitchFamily="18" charset="0"/>
                          <a:cs typeface="Times New Roman" panose="02020603050405020304" pitchFamily="18" charset="0"/>
                        </a:rPr>
                        <a:t>этап</a:t>
                      </a:r>
                      <a:endParaRPr lang="ru-RU" sz="1400" dirty="0">
                        <a:solidFill>
                          <a:srgbClr val="002060"/>
                        </a:solidFill>
                        <a:latin typeface="Times New Roman" panose="02020603050405020304" pitchFamily="18" charset="0"/>
                        <a:cs typeface="Times New Roman" panose="02020603050405020304" pitchFamily="18" charset="0"/>
                      </a:endParaRPr>
                    </a:p>
                  </a:txBody>
                  <a:tcPr marL="33587" marR="33587" marT="16793" marB="167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1" i="0" dirty="0">
                          <a:solidFill>
                            <a:schemeClr val="tx1"/>
                          </a:solidFill>
                          <a:latin typeface="Times New Roman" panose="02020603050405020304" pitchFamily="18" charset="0"/>
                          <a:cs typeface="Times New Roman" panose="02020603050405020304" pitchFamily="18" charset="0"/>
                        </a:rPr>
                        <a:t>- определение примерной темы</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проекта;</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-определение наставника</a:t>
                      </a:r>
                      <a:endParaRPr lang="ru-RU" sz="1400" b="1" dirty="0">
                        <a:solidFill>
                          <a:schemeClr val="tx1"/>
                        </a:solidFill>
                        <a:latin typeface="Times New Roman" panose="02020603050405020304" pitchFamily="18" charset="0"/>
                        <a:cs typeface="Times New Roman" panose="02020603050405020304" pitchFamily="18" charset="0"/>
                      </a:endParaRPr>
                    </a:p>
                  </a:txBody>
                  <a:tcPr marL="33587" marR="33587" marT="16793" marB="167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1" i="0" dirty="0">
                          <a:solidFill>
                            <a:schemeClr val="tx1"/>
                          </a:solidFill>
                          <a:latin typeface="Times New Roman" panose="02020603050405020304" pitchFamily="18" charset="0"/>
                          <a:cs typeface="Times New Roman" panose="02020603050405020304" pitchFamily="18" charset="0"/>
                        </a:rPr>
                        <a:t>-индивидуальные консультации с</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обучающимися;</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 оказание помощи при выборе</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темы проекта;</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 идеи проекта.</a:t>
                      </a:r>
                      <a:endParaRPr lang="ru-RU" sz="1400" b="1" dirty="0">
                        <a:solidFill>
                          <a:schemeClr val="tx1"/>
                        </a:solidFill>
                        <a:latin typeface="Times New Roman" panose="02020603050405020304" pitchFamily="18" charset="0"/>
                        <a:cs typeface="Times New Roman" panose="02020603050405020304" pitchFamily="18" charset="0"/>
                      </a:endParaRPr>
                    </a:p>
                  </a:txBody>
                  <a:tcPr marL="33587" marR="33587" marT="16793" marB="167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03802">
                <a:tc vMerge="1">
                  <a:txBody>
                    <a:bodyPr/>
                    <a:lstStyle/>
                    <a:p>
                      <a:endParaRPr lang="ru-RU" sz="1400" dirty="0">
                        <a:solidFill>
                          <a:srgbClr val="002060"/>
                        </a:solidFill>
                        <a:latin typeface="Century Gothic" pitchFamily="34" charset="0"/>
                      </a:endParaRPr>
                    </a:p>
                  </a:txBody>
                  <a:tcPr marL="33587" marR="33587" marT="16793" marB="167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dirty="0">
                          <a:solidFill>
                            <a:schemeClr val="tx1"/>
                          </a:solidFill>
                          <a:latin typeface="Times New Roman" panose="02020603050405020304" pitchFamily="18" charset="0"/>
                          <a:cs typeface="Times New Roman" panose="02020603050405020304" pitchFamily="18" charset="0"/>
                        </a:rPr>
                        <a:t>Постановка актуальности, гипотезы, цели и задач</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исследовательского проекта.</a:t>
                      </a:r>
                      <a:endParaRPr lang="ru-RU" sz="1400" b="1" dirty="0">
                        <a:solidFill>
                          <a:schemeClr val="tx1"/>
                        </a:solidFill>
                        <a:latin typeface="Times New Roman" panose="02020603050405020304" pitchFamily="18" charset="0"/>
                        <a:cs typeface="Times New Roman" panose="02020603050405020304" pitchFamily="18" charset="0"/>
                      </a:endParaRPr>
                    </a:p>
                  </a:txBody>
                  <a:tcPr marL="33587" marR="33587" marT="16793" marB="16793">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2"/>
                  </a:ext>
                </a:extLst>
              </a:tr>
              <a:tr h="2071184">
                <a:tc rowSpan="2">
                  <a:txBody>
                    <a:bodyPr/>
                    <a:lstStyle/>
                    <a:p>
                      <a:r>
                        <a:rPr lang="ru-RU" sz="1400" b="1" i="0" dirty="0" err="1">
                          <a:solidFill>
                            <a:srgbClr val="002060"/>
                          </a:solidFill>
                          <a:latin typeface="Times New Roman" panose="02020603050405020304" pitchFamily="18" charset="0"/>
                          <a:cs typeface="Times New Roman" panose="02020603050405020304" pitchFamily="18" charset="0"/>
                        </a:rPr>
                        <a:t>Деятельностный</a:t>
                      </a:r>
                      <a:r>
                        <a:rPr lang="ru-RU" sz="1400" b="1" i="0" dirty="0">
                          <a:solidFill>
                            <a:srgbClr val="002060"/>
                          </a:solidFill>
                          <a:latin typeface="Times New Roman" panose="02020603050405020304" pitchFamily="18" charset="0"/>
                          <a:cs typeface="Times New Roman" panose="02020603050405020304" pitchFamily="18" charset="0"/>
                        </a:rPr>
                        <a:t/>
                      </a:r>
                      <a:br>
                        <a:rPr lang="ru-RU" sz="1400" b="1" i="0" dirty="0">
                          <a:solidFill>
                            <a:srgbClr val="002060"/>
                          </a:solidFill>
                          <a:latin typeface="Times New Roman" panose="02020603050405020304" pitchFamily="18" charset="0"/>
                          <a:cs typeface="Times New Roman" panose="02020603050405020304" pitchFamily="18" charset="0"/>
                        </a:rPr>
                      </a:br>
                      <a:r>
                        <a:rPr lang="ru-RU" sz="1400" b="1" i="0" dirty="0">
                          <a:solidFill>
                            <a:srgbClr val="002060"/>
                          </a:solidFill>
                          <a:latin typeface="Times New Roman" panose="02020603050405020304" pitchFamily="18" charset="0"/>
                          <a:cs typeface="Times New Roman" panose="02020603050405020304" pitchFamily="18" charset="0"/>
                        </a:rPr>
                        <a:t>этап</a:t>
                      </a:r>
                      <a:endParaRPr lang="ru-RU" sz="1400" dirty="0">
                        <a:solidFill>
                          <a:srgbClr val="002060"/>
                        </a:solidFill>
                        <a:latin typeface="Times New Roman" panose="02020603050405020304" pitchFamily="18" charset="0"/>
                        <a:cs typeface="Times New Roman" panose="02020603050405020304" pitchFamily="18" charset="0"/>
                      </a:endParaRPr>
                    </a:p>
                  </a:txBody>
                  <a:tcPr marL="33587" marR="33587" marT="16793" marB="167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342900" indent="-342900">
                        <a:buNone/>
                      </a:pPr>
                      <a:r>
                        <a:rPr lang="ru-RU" sz="1400" b="1" i="0" dirty="0" smtClean="0">
                          <a:solidFill>
                            <a:schemeClr val="tx1"/>
                          </a:solidFill>
                          <a:latin typeface="Times New Roman" panose="02020603050405020304" pitchFamily="18" charset="0"/>
                          <a:cs typeface="Times New Roman" panose="02020603050405020304" pitchFamily="18" charset="0"/>
                        </a:rPr>
                        <a:t>         1.формирование </a:t>
                      </a:r>
                      <a:r>
                        <a:rPr lang="ru-RU" sz="1400" b="1" i="0" dirty="0">
                          <a:solidFill>
                            <a:schemeClr val="tx1"/>
                          </a:solidFill>
                          <a:latin typeface="Times New Roman" panose="02020603050405020304" pitchFamily="18" charset="0"/>
                          <a:cs typeface="Times New Roman" panose="02020603050405020304" pitchFamily="18" charset="0"/>
                        </a:rPr>
                        <a:t>плана работы обучающегося над ИП;</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2. генерация идей;</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3. выполнение сбора, обработки и анализа информации по теме ИП;</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4. проведение необходимых исследований или иных видов работ по</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оформлению практической части;</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5. оформление ИП;</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6. подготовка презентации, раздаточного </a:t>
                      </a:r>
                      <a:r>
                        <a:rPr lang="ru-RU" sz="1400" b="1" i="0" dirty="0" smtClean="0">
                          <a:solidFill>
                            <a:schemeClr val="tx1"/>
                          </a:solidFill>
                          <a:latin typeface="Times New Roman" panose="02020603050405020304" pitchFamily="18" charset="0"/>
                          <a:cs typeface="Times New Roman" panose="02020603050405020304" pitchFamily="18" charset="0"/>
                        </a:rPr>
                        <a:t>материала.</a:t>
                      </a:r>
                    </a:p>
                    <a:p>
                      <a:pPr marL="342900" indent="-342900">
                        <a:buNone/>
                      </a:pPr>
                      <a:r>
                        <a:rPr lang="ru-RU" sz="1400" b="1" i="0" dirty="0" smtClean="0">
                          <a:solidFill>
                            <a:schemeClr val="tx1"/>
                          </a:solidFill>
                          <a:latin typeface="Times New Roman" panose="02020603050405020304" pitchFamily="18" charset="0"/>
                          <a:cs typeface="Times New Roman" panose="02020603050405020304" pitchFamily="18" charset="0"/>
                        </a:rPr>
                        <a:t>        7. предзащита</a:t>
                      </a:r>
                      <a:r>
                        <a:rPr lang="ru-RU" sz="1400" b="1" i="0" baseline="0" dirty="0" smtClean="0">
                          <a:solidFill>
                            <a:schemeClr val="tx1"/>
                          </a:solidFill>
                          <a:latin typeface="Times New Roman" panose="02020603050405020304" pitchFamily="18" charset="0"/>
                          <a:cs typeface="Times New Roman" panose="02020603050405020304" pitchFamily="18" charset="0"/>
                        </a:rPr>
                        <a:t> </a:t>
                      </a:r>
                      <a:r>
                        <a:rPr lang="ru-RU" sz="1400" b="1" i="0" dirty="0" smtClean="0">
                          <a:solidFill>
                            <a:schemeClr val="tx1"/>
                          </a:solidFill>
                          <a:latin typeface="Times New Roman" panose="02020603050405020304" pitchFamily="18" charset="0"/>
                          <a:cs typeface="Times New Roman" panose="02020603050405020304" pitchFamily="18" charset="0"/>
                        </a:rPr>
                        <a:t>ИП </a:t>
                      </a:r>
                      <a:r>
                        <a:rPr lang="ru-RU" sz="1400" b="1" i="0" dirty="0">
                          <a:solidFill>
                            <a:schemeClr val="tx1"/>
                          </a:solidFill>
                          <a:latin typeface="Times New Roman" panose="02020603050405020304" pitchFamily="18" charset="0"/>
                          <a:cs typeface="Times New Roman" panose="02020603050405020304" pitchFamily="18" charset="0"/>
                        </a:rPr>
                        <a:t>(по согласованию с наставником проекта).</a:t>
                      </a:r>
                      <a:endParaRPr lang="ru-RU" sz="1400" b="1" dirty="0">
                        <a:solidFill>
                          <a:schemeClr val="tx1"/>
                        </a:solidFill>
                        <a:latin typeface="Times New Roman" panose="02020603050405020304" pitchFamily="18" charset="0"/>
                        <a:cs typeface="Times New Roman" panose="02020603050405020304" pitchFamily="18" charset="0"/>
                      </a:endParaRPr>
                    </a:p>
                  </a:txBody>
                  <a:tcPr marL="33587" marR="33587" marT="16793" marB="16793"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3"/>
                  </a:ext>
                </a:extLst>
              </a:tr>
              <a:tr h="347063">
                <a:tc vMerge="1">
                  <a:txBody>
                    <a:bodyPr/>
                    <a:lstStyle/>
                    <a:p>
                      <a:endParaRPr lang="ru-RU" dirty="0"/>
                    </a:p>
                  </a:txBody>
                  <a:tcPr marL="33587" marR="33587" marT="16793" marB="167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1" i="0" dirty="0">
                          <a:solidFill>
                            <a:schemeClr val="tx1"/>
                          </a:solidFill>
                          <a:latin typeface="Times New Roman" panose="02020603050405020304" pitchFamily="18" charset="0"/>
                          <a:cs typeface="Times New Roman" panose="02020603050405020304" pitchFamily="18" charset="0"/>
                        </a:rPr>
                        <a:t>- самооценка;</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 вывод;</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 заключение</a:t>
                      </a:r>
                      <a:endParaRPr lang="ru-RU" sz="1400" b="1" dirty="0">
                        <a:solidFill>
                          <a:schemeClr val="tx1"/>
                        </a:solidFill>
                        <a:latin typeface="Times New Roman" panose="02020603050405020304" pitchFamily="18" charset="0"/>
                        <a:cs typeface="Times New Roman" panose="02020603050405020304" pitchFamily="18" charset="0"/>
                      </a:endParaRPr>
                    </a:p>
                  </a:txBody>
                  <a:tcPr marL="33587" marR="33587" marT="16793" marB="167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1" i="0" dirty="0">
                          <a:solidFill>
                            <a:schemeClr val="tx1"/>
                          </a:solidFill>
                          <a:latin typeface="Times New Roman" panose="02020603050405020304" pitchFamily="18" charset="0"/>
                          <a:cs typeface="Times New Roman" panose="02020603050405020304" pitchFamily="18" charset="0"/>
                        </a:rPr>
                        <a:t>- заполнение оценочного листа;</a:t>
                      </a:r>
                      <a:br>
                        <a:rPr lang="ru-RU" sz="1400" b="1" i="0" dirty="0">
                          <a:solidFill>
                            <a:schemeClr val="tx1"/>
                          </a:solidFill>
                          <a:latin typeface="Times New Roman" panose="02020603050405020304" pitchFamily="18" charset="0"/>
                          <a:cs typeface="Times New Roman" panose="02020603050405020304" pitchFamily="18" charset="0"/>
                        </a:rPr>
                      </a:br>
                      <a:r>
                        <a:rPr lang="ru-RU" sz="1400" b="1" i="0" dirty="0">
                          <a:solidFill>
                            <a:schemeClr val="tx1"/>
                          </a:solidFill>
                          <a:latin typeface="Times New Roman" panose="02020603050405020304" pitchFamily="18" charset="0"/>
                          <a:cs typeface="Times New Roman" panose="02020603050405020304" pitchFamily="18" charset="0"/>
                        </a:rPr>
                        <a:t>- оставление резюме на ИП.</a:t>
                      </a:r>
                      <a:endParaRPr lang="ru-RU" sz="1400" b="1" dirty="0">
                        <a:solidFill>
                          <a:schemeClr val="tx1"/>
                        </a:solidFill>
                        <a:latin typeface="Times New Roman" panose="02020603050405020304" pitchFamily="18" charset="0"/>
                        <a:cs typeface="Times New Roman" panose="02020603050405020304" pitchFamily="18" charset="0"/>
                      </a:endParaRPr>
                    </a:p>
                  </a:txBody>
                  <a:tcPr marL="33587" marR="33587" marT="16793" marB="16793" anchor="ctr">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7499">
                <a:tc>
                  <a:txBody>
                    <a:bodyPr/>
                    <a:lstStyle/>
                    <a:p>
                      <a:r>
                        <a:rPr lang="ru-RU" sz="1400" b="1" i="0" dirty="0">
                          <a:solidFill>
                            <a:srgbClr val="002060"/>
                          </a:solidFill>
                          <a:latin typeface="Times New Roman" panose="02020603050405020304" pitchFamily="18" charset="0"/>
                          <a:cs typeface="Times New Roman" panose="02020603050405020304" pitchFamily="18" charset="0"/>
                        </a:rPr>
                        <a:t>Этап защиты проекта </a:t>
                      </a:r>
                      <a:endParaRPr lang="ru-RU" sz="1400" dirty="0">
                        <a:solidFill>
                          <a:srgbClr val="002060"/>
                        </a:solidFill>
                        <a:latin typeface="Times New Roman" panose="02020603050405020304" pitchFamily="18" charset="0"/>
                        <a:cs typeface="Times New Roman" panose="02020603050405020304" pitchFamily="18" charset="0"/>
                      </a:endParaRPr>
                    </a:p>
                  </a:txBody>
                  <a:tcPr marL="33587" marR="33587" marT="16793" marB="167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1" i="0" dirty="0">
                          <a:solidFill>
                            <a:schemeClr val="tx1"/>
                          </a:solidFill>
                          <a:latin typeface="Times New Roman" panose="02020603050405020304" pitchFamily="18" charset="0"/>
                          <a:cs typeface="Times New Roman" panose="02020603050405020304" pitchFamily="18" charset="0"/>
                        </a:rPr>
                        <a:t>защита проекта. </a:t>
                      </a:r>
                      <a:endParaRPr lang="ru-RU" sz="1400" b="1" dirty="0">
                        <a:solidFill>
                          <a:schemeClr val="tx1"/>
                        </a:solidFill>
                        <a:latin typeface="Times New Roman" panose="02020603050405020304" pitchFamily="18" charset="0"/>
                        <a:cs typeface="Times New Roman" panose="02020603050405020304" pitchFamily="18" charset="0"/>
                      </a:endParaRPr>
                    </a:p>
                  </a:txBody>
                  <a:tcPr marL="33587" marR="33587" marT="16793" marB="167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1" i="0" dirty="0">
                          <a:solidFill>
                            <a:schemeClr val="tx1"/>
                          </a:solidFill>
                          <a:latin typeface="Times New Roman" panose="02020603050405020304" pitchFamily="18" charset="0"/>
                          <a:cs typeface="Times New Roman" panose="02020603050405020304" pitchFamily="18" charset="0"/>
                        </a:rPr>
                        <a:t>- индивидуальные консультации( по необходимости)</a:t>
                      </a:r>
                      <a:endParaRPr lang="ru-RU" sz="1400" b="1" dirty="0">
                        <a:solidFill>
                          <a:schemeClr val="tx1"/>
                        </a:solidFill>
                        <a:latin typeface="Times New Roman" panose="02020603050405020304" pitchFamily="18" charset="0"/>
                        <a:cs typeface="Times New Roman" panose="02020603050405020304" pitchFamily="18" charset="0"/>
                      </a:endParaRPr>
                    </a:p>
                  </a:txBody>
                  <a:tcPr marL="33587" marR="33587" marT="16793" marB="167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9" name="Picture 2" descr="https://image2.slideserve.com/4887989/slide13-n.jpg"/>
          <p:cNvPicPr>
            <a:picLocks noChangeAspect="1" noChangeArrowheads="1"/>
          </p:cNvPicPr>
          <p:nvPr/>
        </p:nvPicPr>
        <p:blipFill>
          <a:blip r:embed="rId2"/>
          <a:srcRect l="73959" t="29167" r="5208" b="41666"/>
          <a:stretch>
            <a:fillRect/>
          </a:stretch>
        </p:blipFill>
        <p:spPr bwMode="auto">
          <a:xfrm>
            <a:off x="1071538" y="5214950"/>
            <a:ext cx="714380" cy="75009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500306"/>
            <a:ext cx="8572560" cy="1846659"/>
          </a:xfrm>
          <a:prstGeom prst="rect">
            <a:avLst/>
          </a:prstGeom>
        </p:spPr>
        <p:txBody>
          <a:bodyPr wrap="square">
            <a:spAutoFit/>
          </a:bodyPr>
          <a:lstStyle/>
          <a:p>
            <a:pPr algn="ctr"/>
            <a:r>
              <a:rPr lang="ru-RU" sz="4800" b="1" dirty="0" smtClean="0">
                <a:solidFill>
                  <a:srgbClr val="FF0000"/>
                </a:solidFill>
              </a:rPr>
              <a:t>Без проекта нет наставника! </a:t>
            </a:r>
            <a:r>
              <a:rPr lang="ru-RU" sz="6600" dirty="0" smtClean="0">
                <a:solidFill>
                  <a:srgbClr val="FF0000"/>
                </a:solidFill>
              </a:rPr>
              <a:t/>
            </a:r>
            <a:br>
              <a:rPr lang="ru-RU" sz="6600" dirty="0" smtClean="0">
                <a:solidFill>
                  <a:srgbClr val="FF0000"/>
                </a:solidFill>
              </a:rPr>
            </a:br>
            <a:endParaRPr lang="ru-RU" sz="6600" dirty="0">
              <a:solidFill>
                <a:srgbClr val="FF0000"/>
              </a:solidFill>
            </a:endParaRPr>
          </a:p>
        </p:txBody>
      </p:sp>
      <p:pic>
        <p:nvPicPr>
          <p:cNvPr id="14338" name="Picture 2" descr="https://hram-sofia.ru/wp-content/uploads/2021/05/vnimanie.png"/>
          <p:cNvPicPr>
            <a:picLocks noChangeAspect="1" noChangeArrowheads="1"/>
          </p:cNvPicPr>
          <p:nvPr/>
        </p:nvPicPr>
        <p:blipFill>
          <a:blip r:embed="rId2" cstate="print"/>
          <a:srcRect/>
          <a:stretch>
            <a:fillRect/>
          </a:stretch>
        </p:blipFill>
        <p:spPr bwMode="auto">
          <a:xfrm>
            <a:off x="285720" y="285728"/>
            <a:ext cx="2149056" cy="213293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571868" y="3449973"/>
            <a:ext cx="5572131" cy="2660921"/>
          </a:xfrm>
          <a:prstGeom prst="rect">
            <a:avLst/>
          </a:prstGeom>
        </p:spPr>
        <p:txBody>
          <a:bodyPr wrap="square">
            <a:spAutoFit/>
          </a:bodyPr>
          <a:lstStyle/>
          <a:p>
            <a:pPr marL="2970530">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Авторы работы:</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2970530">
              <a:lnSpc>
                <a:spcPct val="107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Головина Татьяна, ученица 7 класса обучающиеся МБОУ ДО  ДДТ Чистоозерного района </a:t>
            </a:r>
          </a:p>
          <a:p>
            <a:pPr marL="2970530">
              <a:lnSpc>
                <a:spcPct val="107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Новосибирской области</a:t>
            </a:r>
          </a:p>
          <a:p>
            <a:pPr marL="2970530">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2970530">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Научный руководитель:</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2970530">
              <a:lnSpc>
                <a:spcPct val="107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Манюк Наталья Юрьевна,</a:t>
            </a:r>
          </a:p>
          <a:p>
            <a:pPr marL="2970530">
              <a:lnSpc>
                <a:spcPct val="107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педагог дополнительного образования</a:t>
            </a:r>
            <a:r>
              <a:rPr lang="ru-RU" sz="1600" dirty="0">
                <a:latin typeface="Times New Roman" panose="02020603050405020304" pitchFamily="18" charset="0"/>
                <a:ea typeface="Calibri" panose="020F0502020204030204" pitchFamily="34" charset="0"/>
                <a:cs typeface="Times New Roman" panose="02020603050405020304" pitchFamily="18" charset="0"/>
              </a:rPr>
              <a:t>, учитель химии </a:t>
            </a:r>
            <a:endParaRPr lang="ru-RU" sz="1600" dirty="0">
              <a:latin typeface="Times New Roman" panose="02020603050405020304" pitchFamily="18" charset="0"/>
              <a:cs typeface="Times New Roman" panose="02020603050405020304" pitchFamily="18" charset="0"/>
            </a:endParaRPr>
          </a:p>
        </p:txBody>
      </p:sp>
      <p:sp>
        <p:nvSpPr>
          <p:cNvPr id="5" name="矩形 19"/>
          <p:cNvSpPr/>
          <p:nvPr/>
        </p:nvSpPr>
        <p:spPr>
          <a:xfrm>
            <a:off x="4000496" y="1463116"/>
            <a:ext cx="4809657" cy="168098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Прямоугольник 2"/>
          <p:cNvSpPr/>
          <p:nvPr/>
        </p:nvSpPr>
        <p:spPr>
          <a:xfrm>
            <a:off x="3802608" y="242971"/>
            <a:ext cx="5984366" cy="768415"/>
          </a:xfrm>
          <a:prstGeom prst="rect">
            <a:avLst/>
          </a:prstGeom>
        </p:spPr>
        <p:txBody>
          <a:bodyPr wrap="square">
            <a:spAutoFit/>
          </a:bodyPr>
          <a:lstStyle/>
          <a:p>
            <a:pPr algn="ctr" fontAlgn="base">
              <a:lnSpc>
                <a:spcPct val="107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Муниципальное бюджетное  образовательное учреждение </a:t>
            </a:r>
          </a:p>
          <a:p>
            <a:pPr algn="ctr" fontAlgn="base">
              <a:lnSpc>
                <a:spcPct val="107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 дополнительного образования Чистоозерного района</a:t>
            </a:r>
          </a:p>
          <a:p>
            <a:pPr algn="ctr" fontAlgn="base">
              <a:lnSpc>
                <a:spcPct val="107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 Новосибирской области «Дом детского творчества»</a:t>
            </a:r>
          </a:p>
        </p:txBody>
      </p:sp>
      <p:sp>
        <p:nvSpPr>
          <p:cNvPr id="4" name="Прямоугольник 3"/>
          <p:cNvSpPr/>
          <p:nvPr/>
        </p:nvSpPr>
        <p:spPr>
          <a:xfrm>
            <a:off x="3857620" y="1616843"/>
            <a:ext cx="4952533" cy="1569660"/>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Сезонная динамика численности  Artemia salina в озере Лечебном Чистоозерного района,  Новосибирской области</a:t>
            </a:r>
          </a:p>
        </p:txBody>
      </p:sp>
      <p:sp>
        <p:nvSpPr>
          <p:cNvPr id="7" name="Прямоугольник 6"/>
          <p:cNvSpPr/>
          <p:nvPr/>
        </p:nvSpPr>
        <p:spPr>
          <a:xfrm>
            <a:off x="5721276" y="6219409"/>
            <a:ext cx="2853474" cy="388696"/>
          </a:xfrm>
          <a:prstGeom prst="rect">
            <a:avLst/>
          </a:prstGeom>
        </p:spPr>
        <p:txBody>
          <a:bodyPr wrap="none">
            <a:spAutoFit/>
          </a:bodyPr>
          <a:lstStyle/>
          <a:p>
            <a:pPr algn="ctr">
              <a:lnSpc>
                <a:spcPct val="107000"/>
              </a:lnSpc>
              <a:spcAft>
                <a:spcPts val="0"/>
              </a:spcAft>
            </a:pPr>
            <a:r>
              <a:rPr lang="ru-RU"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Р.п. Чистоозерное</a:t>
            </a:r>
            <a:r>
              <a:rPr lang="ru-RU" b="1">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2021 </a:t>
            </a:r>
            <a:r>
              <a:rPr lang="ru-RU"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г.</a:t>
            </a:r>
            <a:endParaRPr lang="ru-RU" sz="1400" b="1"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017" y="0"/>
            <a:ext cx="3857625" cy="6858000"/>
          </a:xfrm>
          <a:prstGeom prst="rect">
            <a:avLst/>
          </a:prstGeom>
        </p:spPr>
      </p:pic>
    </p:spTree>
    <p:extLst>
      <p:ext uri="{BB962C8B-B14F-4D97-AF65-F5344CB8AC3E}">
        <p14:creationId xmlns:p14="http://schemas.microsoft.com/office/powerpoint/2010/main" xmlns="" val="154364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7230" y="247744"/>
            <a:ext cx="1008245" cy="1265931"/>
            <a:chOff x="5005760" y="749430"/>
            <a:chExt cx="2180474" cy="2180474"/>
          </a:xfrm>
        </p:grpSpPr>
        <p:sp>
          <p:nvSpPr>
            <p:cNvPr id="4" name="菱形 4"/>
            <p:cNvSpPr/>
            <p:nvPr/>
          </p:nvSpPr>
          <p:spPr>
            <a:xfrm>
              <a:off x="5005760" y="749430"/>
              <a:ext cx="2180474" cy="2180474"/>
            </a:xfrm>
            <a:prstGeom prst="diamond">
              <a:avLst/>
            </a:prstGeom>
            <a:noFill/>
            <a:ln w="12700"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chemeClr val="tx1">
                    <a:lumMod val="95000"/>
                    <a:lumOff val="5000"/>
                  </a:schemeClr>
                </a:solidFill>
                <a:effectLst/>
                <a:uLnTx/>
                <a:uFillTx/>
                <a:latin typeface="等线" panose="020F0502020204030204"/>
                <a:cs typeface="+mn-cs"/>
              </a:endParaRPr>
            </a:p>
          </p:txBody>
        </p:sp>
        <p:grpSp>
          <p:nvGrpSpPr>
            <p:cNvPr id="3" name="Group 38"/>
            <p:cNvGrpSpPr/>
            <p:nvPr/>
          </p:nvGrpSpPr>
          <p:grpSpPr>
            <a:xfrm>
              <a:off x="5855322" y="1411516"/>
              <a:ext cx="481357" cy="876762"/>
              <a:chOff x="3536783" y="2689641"/>
              <a:chExt cx="279527" cy="509141"/>
            </a:xfrm>
            <a:solidFill>
              <a:sysClr val="windowText" lastClr="000000">
                <a:lumMod val="85000"/>
                <a:lumOff val="15000"/>
              </a:sysClr>
            </a:solidFill>
          </p:grpSpPr>
          <p:sp>
            <p:nvSpPr>
              <p:cNvPr id="6" name="Freeform 121"/>
              <p:cNvSpPr>
                <a:spLocks noEditPoints="1"/>
              </p:cNvSpPr>
              <p:nvPr/>
            </p:nvSpPr>
            <p:spPr bwMode="auto">
              <a:xfrm>
                <a:off x="3536783"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95000"/>
                      <a:lumOff val="5000"/>
                    </a:schemeClr>
                  </a:solidFill>
                  <a:effectLst/>
                  <a:uLnTx/>
                  <a:uFillTx/>
                  <a:latin typeface="等线" panose="020F0502020204030204"/>
                </a:endParaRPr>
              </a:p>
            </p:txBody>
          </p:sp>
          <p:sp>
            <p:nvSpPr>
              <p:cNvPr id="7" name="Freeform 122"/>
              <p:cNvSpPr>
                <a:spLocks/>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95000"/>
                      <a:lumOff val="5000"/>
                    </a:schemeClr>
                  </a:solidFill>
                  <a:effectLst/>
                  <a:uLnTx/>
                  <a:uFillTx/>
                  <a:latin typeface="等线" panose="020F0502020204030204"/>
                </a:endParaRPr>
              </a:p>
            </p:txBody>
          </p:sp>
          <p:sp>
            <p:nvSpPr>
              <p:cNvPr id="8" name="Freeform 123"/>
              <p:cNvSpPr>
                <a:spLocks/>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95000"/>
                      <a:lumOff val="5000"/>
                    </a:schemeClr>
                  </a:solidFill>
                  <a:effectLst/>
                  <a:uLnTx/>
                  <a:uFillTx/>
                  <a:latin typeface="等线" panose="020F0502020204030204"/>
                </a:endParaRPr>
              </a:p>
            </p:txBody>
          </p:sp>
          <p:sp>
            <p:nvSpPr>
              <p:cNvPr id="9" name="Freeform 124"/>
              <p:cNvSpPr>
                <a:spLocks/>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95000"/>
                      <a:lumOff val="5000"/>
                    </a:schemeClr>
                  </a:solidFill>
                  <a:effectLst/>
                  <a:uLnTx/>
                  <a:uFillTx/>
                  <a:latin typeface="等线" panose="020F0502020204030204"/>
                </a:endParaRPr>
              </a:p>
            </p:txBody>
          </p:sp>
          <p:sp>
            <p:nvSpPr>
              <p:cNvPr id="10"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95000"/>
                      <a:lumOff val="5000"/>
                    </a:schemeClr>
                  </a:solidFill>
                  <a:effectLst/>
                  <a:uLnTx/>
                  <a:uFillTx/>
                  <a:latin typeface="等线" panose="020F0502020204030204"/>
                </a:endParaRPr>
              </a:p>
            </p:txBody>
          </p:sp>
        </p:grpSp>
      </p:grpSp>
      <p:sp>
        <p:nvSpPr>
          <p:cNvPr id="12" name="Прямоугольник 11"/>
          <p:cNvSpPr/>
          <p:nvPr/>
        </p:nvSpPr>
        <p:spPr>
          <a:xfrm>
            <a:off x="3193192" y="179409"/>
            <a:ext cx="5737403" cy="923330"/>
          </a:xfrm>
          <a:prstGeom prst="rect">
            <a:avLst/>
          </a:prstGeom>
        </p:spPr>
        <p:txBody>
          <a:bodyPr wrap="square">
            <a:spAutoFit/>
          </a:bodyPr>
          <a:lstStyle/>
          <a:p>
            <a:pPr indent="450215" algn="just">
              <a:spcAft>
                <a:spcPts val="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Актуальность выбранной </a:t>
            </a: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темы</a:t>
            </a:r>
            <a:endPar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определяется необходимостью сохранения и     поддержания организмов   данного водного объекта.</a:t>
            </a:r>
          </a:p>
        </p:txBody>
      </p:sp>
      <p:cxnSp>
        <p:nvCxnSpPr>
          <p:cNvPr id="13" name="直接连接符 12"/>
          <p:cNvCxnSpPr/>
          <p:nvPr/>
        </p:nvCxnSpPr>
        <p:spPr>
          <a:xfrm>
            <a:off x="1816692" y="1046673"/>
            <a:ext cx="852059"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20" name="Прямоугольник 19"/>
          <p:cNvSpPr/>
          <p:nvPr/>
        </p:nvSpPr>
        <p:spPr>
          <a:xfrm>
            <a:off x="2831044" y="1141162"/>
            <a:ext cx="5916587" cy="646331"/>
          </a:xfrm>
          <a:prstGeom prst="rect">
            <a:avLst/>
          </a:prstGeom>
        </p:spPr>
        <p:txBody>
          <a:bodyPr wrap="square">
            <a:spAutoFit/>
          </a:bodyPr>
          <a:lstStyle/>
          <a:p>
            <a:pPr indent="450215" algn="just">
              <a:spcAft>
                <a:spcPts val="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Гипотеза</a:t>
            </a: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p>
          <a:p>
            <a:pPr indent="450215" algn="just"/>
            <a:r>
              <a:rPr lang="ru-RU" dirty="0">
                <a:latin typeface="Times New Roman" panose="02020603050405020304" pitchFamily="18" charset="0"/>
                <a:cs typeface="Times New Roman" panose="02020603050405020304" pitchFamily="18" charset="0"/>
              </a:rPr>
              <a:t>помогает ли рачок артемии очищению водоема. </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 name="组合 2"/>
          <p:cNvGrpSpPr/>
          <p:nvPr/>
        </p:nvGrpSpPr>
        <p:grpSpPr>
          <a:xfrm>
            <a:off x="641869" y="1738430"/>
            <a:ext cx="1071585" cy="1428780"/>
            <a:chOff x="5381610" y="4547147"/>
            <a:chExt cx="1428780" cy="1428780"/>
          </a:xfrm>
        </p:grpSpPr>
        <p:sp>
          <p:nvSpPr>
            <p:cNvPr id="23" name="菱形 19"/>
            <p:cNvSpPr/>
            <p:nvPr/>
          </p:nvSpPr>
          <p:spPr>
            <a:xfrm>
              <a:off x="5381610" y="4547147"/>
              <a:ext cx="1428780" cy="1428780"/>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grpSp>
          <p:nvGrpSpPr>
            <p:cNvPr id="11" name="Group 16"/>
            <p:cNvGrpSpPr/>
            <p:nvPr/>
          </p:nvGrpSpPr>
          <p:grpSpPr>
            <a:xfrm>
              <a:off x="5776800" y="4951255"/>
              <a:ext cx="625501" cy="615574"/>
              <a:chOff x="1587575" y="2265358"/>
              <a:chExt cx="314468" cy="309477"/>
            </a:xfrm>
            <a:solidFill>
              <a:schemeClr val="tx1">
                <a:lumMod val="85000"/>
                <a:lumOff val="15000"/>
              </a:schemeClr>
            </a:solidFill>
          </p:grpSpPr>
          <p:sp>
            <p:nvSpPr>
              <p:cNvPr id="25"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30" name="直接连接符 12"/>
          <p:cNvCxnSpPr/>
          <p:nvPr/>
        </p:nvCxnSpPr>
        <p:spPr>
          <a:xfrm>
            <a:off x="1816692" y="2410027"/>
            <a:ext cx="852059"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1869" y="3283696"/>
            <a:ext cx="1071585" cy="12577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2" name="直接连接符 12"/>
          <p:cNvCxnSpPr/>
          <p:nvPr/>
        </p:nvCxnSpPr>
        <p:spPr>
          <a:xfrm>
            <a:off x="1816692" y="3912559"/>
            <a:ext cx="852059"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grpSp>
        <p:nvGrpSpPr>
          <p:cNvPr id="16" name="Группа 2053"/>
          <p:cNvGrpSpPr/>
          <p:nvPr/>
        </p:nvGrpSpPr>
        <p:grpSpPr>
          <a:xfrm>
            <a:off x="641869" y="4742926"/>
            <a:ext cx="1071586" cy="1289384"/>
            <a:chOff x="855825" y="4742926"/>
            <a:chExt cx="1428781" cy="1289384"/>
          </a:xfrm>
        </p:grpSpPr>
        <p:sp>
          <p:nvSpPr>
            <p:cNvPr id="33" name="Shape 2587"/>
            <p:cNvSpPr/>
            <p:nvPr/>
          </p:nvSpPr>
          <p:spPr>
            <a:xfrm>
              <a:off x="1302058" y="5140607"/>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p>
          </p:txBody>
        </p:sp>
        <p:sp>
          <p:nvSpPr>
            <p:cNvPr id="34" name="菱形 4"/>
            <p:cNvSpPr/>
            <p:nvPr/>
          </p:nvSpPr>
          <p:spPr>
            <a:xfrm>
              <a:off x="855825" y="4742926"/>
              <a:ext cx="1428781" cy="1289384"/>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grpSp>
      <p:cxnSp>
        <p:nvCxnSpPr>
          <p:cNvPr id="35" name="直接连接符 12"/>
          <p:cNvCxnSpPr/>
          <p:nvPr/>
        </p:nvCxnSpPr>
        <p:spPr>
          <a:xfrm>
            <a:off x="1816692" y="5387618"/>
            <a:ext cx="852059"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36" name="直接连接符 18"/>
          <p:cNvCxnSpPr/>
          <p:nvPr/>
        </p:nvCxnSpPr>
        <p:spPr>
          <a:xfrm flipH="1">
            <a:off x="1172825" y="6156036"/>
            <a:ext cx="14282" cy="701964"/>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37" name="直接连接符 18"/>
          <p:cNvCxnSpPr>
            <a:stCxn id="2051" idx="2"/>
            <a:endCxn id="34" idx="0"/>
          </p:cNvCxnSpPr>
          <p:nvPr/>
        </p:nvCxnSpPr>
        <p:spPr>
          <a:xfrm>
            <a:off x="1177662" y="4541422"/>
            <a:ext cx="0" cy="201504"/>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41" name="直接连接符 18"/>
          <p:cNvCxnSpPr>
            <a:stCxn id="23" idx="2"/>
            <a:endCxn id="2051" idx="0"/>
          </p:cNvCxnSpPr>
          <p:nvPr/>
        </p:nvCxnSpPr>
        <p:spPr>
          <a:xfrm>
            <a:off x="1177662" y="3167210"/>
            <a:ext cx="0" cy="116486"/>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42" name="直接连接符 18"/>
          <p:cNvCxnSpPr>
            <a:stCxn id="4" idx="2"/>
            <a:endCxn id="23" idx="0"/>
          </p:cNvCxnSpPr>
          <p:nvPr/>
        </p:nvCxnSpPr>
        <p:spPr>
          <a:xfrm flipH="1">
            <a:off x="1177662" y="1513676"/>
            <a:ext cx="13691" cy="224755"/>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46" name="直接连接符 18"/>
          <p:cNvCxnSpPr/>
          <p:nvPr/>
        </p:nvCxnSpPr>
        <p:spPr>
          <a:xfrm>
            <a:off x="1184507" y="0"/>
            <a:ext cx="2600" cy="179409"/>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4" name="Прямоугольник 13"/>
          <p:cNvSpPr/>
          <p:nvPr/>
        </p:nvSpPr>
        <p:spPr>
          <a:xfrm>
            <a:off x="3336203" y="1825916"/>
            <a:ext cx="5532440" cy="1257845"/>
          </a:xfrm>
          <a:prstGeom prst="rect">
            <a:avLst/>
          </a:prstGeom>
        </p:spPr>
        <p:txBody>
          <a:bodyPr wrap="square">
            <a:spAutoFit/>
          </a:bodyPr>
          <a:lstStyle/>
          <a:p>
            <a:pPr indent="450215" algn="just">
              <a:lnSpc>
                <a:spcPct val="107000"/>
              </a:lnSpc>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Цель проекта: </a:t>
            </a:r>
          </a:p>
          <a:p>
            <a:pPr indent="450215" algn="just">
              <a:lnSpc>
                <a:spcPct val="107000"/>
              </a:lnSpc>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изучение сезонной  динамики численности Артемии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Салина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озере Лечебном Чистоозерного района, Новосибирской области.</a:t>
            </a:r>
          </a:p>
        </p:txBody>
      </p:sp>
      <p:sp>
        <p:nvSpPr>
          <p:cNvPr id="15" name="Прямоугольник 14"/>
          <p:cNvSpPr/>
          <p:nvPr/>
        </p:nvSpPr>
        <p:spPr>
          <a:xfrm>
            <a:off x="3336204" y="3167210"/>
            <a:ext cx="5737402" cy="2585323"/>
          </a:xfrm>
          <a:prstGeom prst="rect">
            <a:avLst/>
          </a:prstGeom>
        </p:spPr>
        <p:txBody>
          <a:bodyPr wrap="square">
            <a:spAutoFit/>
          </a:bodyPr>
          <a:lstStyle/>
          <a:p>
            <a:pPr indent="450215" algn="just"/>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Задачи исследования:</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pPr>
            <a:r>
              <a:rPr lang="ru-RU" dirty="0">
                <a:solidFill>
                  <a:srgbClr val="000000"/>
                </a:solidFill>
                <a:latin typeface="Times New Roman" panose="02020603050405020304" pitchFamily="18" charset="0"/>
                <a:ea typeface="Times New Roman" panose="02020603050405020304" pitchFamily="18" charset="0"/>
              </a:rPr>
              <a:t>1.Изучить научную и справочную литературу исследования.</a:t>
            </a:r>
          </a:p>
          <a:p>
            <a:pPr indent="450215" algn="just">
              <a:spcAft>
                <a:spcPts val="0"/>
              </a:spcAft>
            </a:pPr>
            <a:r>
              <a:rPr lang="ru-RU" dirty="0">
                <a:solidFill>
                  <a:srgbClr val="000000"/>
                </a:solidFill>
                <a:latin typeface="Times New Roman" panose="02020603050405020304" pitchFamily="18" charset="0"/>
                <a:ea typeface="Times New Roman" panose="02020603050405020304" pitchFamily="18" charset="0"/>
              </a:rPr>
              <a:t>2. Определить показатели качества воды озера </a:t>
            </a:r>
            <a:r>
              <a:rPr lang="ru-RU" dirty="0" smtClean="0">
                <a:solidFill>
                  <a:srgbClr val="000000"/>
                </a:solidFill>
                <a:latin typeface="Times New Roman" panose="02020603050405020304" pitchFamily="18" charset="0"/>
                <a:ea typeface="Times New Roman" panose="02020603050405020304" pitchFamily="18" charset="0"/>
              </a:rPr>
              <a:t>Лечебное.</a:t>
            </a:r>
            <a:endParaRPr lang="ru-RU" dirty="0">
              <a:solidFill>
                <a:srgbClr val="000000"/>
              </a:solidFill>
              <a:latin typeface="Times New Roman" panose="02020603050405020304" pitchFamily="18" charset="0"/>
              <a:ea typeface="Times New Roman" panose="02020603050405020304" pitchFamily="18" charset="0"/>
            </a:endParaRPr>
          </a:p>
          <a:p>
            <a:pPr indent="450215" algn="just">
              <a:spcAft>
                <a:spcPts val="0"/>
              </a:spcAft>
            </a:pPr>
            <a:r>
              <a:rPr lang="ru-RU" dirty="0">
                <a:solidFill>
                  <a:srgbClr val="000000"/>
                </a:solidFill>
                <a:latin typeface="Times New Roman" panose="02020603050405020304" pitchFamily="18" charset="0"/>
                <a:ea typeface="Times New Roman" panose="02020603050405020304" pitchFamily="18" charset="0"/>
              </a:rPr>
              <a:t>3.Исследовать сезонную динамику показателей численности рачков.</a:t>
            </a:r>
          </a:p>
          <a:p>
            <a:pPr indent="450215" algn="just">
              <a:spcAft>
                <a:spcPts val="0"/>
              </a:spcAft>
            </a:pPr>
            <a:r>
              <a:rPr lang="ru-RU" dirty="0">
                <a:solidFill>
                  <a:srgbClr val="000000"/>
                </a:solidFill>
                <a:latin typeface="Times New Roman" panose="02020603050405020304" pitchFamily="18" charset="0"/>
                <a:ea typeface="Times New Roman" panose="02020603050405020304" pitchFamily="18" charset="0"/>
              </a:rPr>
              <a:t>4.Выяснить, какие мероприятия необходимо проводить для его </a:t>
            </a:r>
            <a:r>
              <a:rPr lang="ru-RU" dirty="0" smtClean="0">
                <a:solidFill>
                  <a:srgbClr val="000000"/>
                </a:solidFill>
                <a:latin typeface="Times New Roman" panose="02020603050405020304" pitchFamily="18" charset="0"/>
                <a:ea typeface="Times New Roman" panose="02020603050405020304" pitchFamily="18" charset="0"/>
              </a:rPr>
              <a:t>сохранения   в  </a:t>
            </a:r>
            <a:r>
              <a:rPr lang="ru-RU" dirty="0">
                <a:solidFill>
                  <a:srgbClr val="000000"/>
                </a:solidFill>
                <a:latin typeface="Times New Roman" panose="02020603050405020304" pitchFamily="18" charset="0"/>
                <a:ea typeface="Times New Roman" panose="02020603050405020304" pitchFamily="18" charset="0"/>
              </a:rPr>
              <a:t>природе.                                                                                                                    </a:t>
            </a:r>
          </a:p>
        </p:txBody>
      </p:sp>
    </p:spTree>
    <p:extLst>
      <p:ext uri="{BB962C8B-B14F-4D97-AF65-F5344CB8AC3E}">
        <p14:creationId xmlns:p14="http://schemas.microsoft.com/office/powerpoint/2010/main" xmlns="" val="2360153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275510"/>
            <a:ext cx="9144000" cy="400110"/>
          </a:xfrm>
          <a:prstGeom prst="rect">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ru-RU" sz="2000" b="1" dirty="0"/>
              <a:t>                           </a:t>
            </a:r>
            <a:r>
              <a:rPr lang="ru-RU" sz="2000" b="1" dirty="0">
                <a:latin typeface="Times New Roman" panose="02020603050405020304" pitchFamily="18" charset="0"/>
                <a:cs typeface="Times New Roman" panose="02020603050405020304" pitchFamily="18" charset="0"/>
              </a:rPr>
              <a:t> ГЕОГРАФИЧЕСКОЕ ПОЛОЖЕНИЕ ОЗЕРА ЛЕЧЕБНОЕ</a:t>
            </a:r>
            <a:endParaRPr lang="ru-RU" sz="2000" dirty="0">
              <a:solidFill>
                <a:schemeClr val="bg1"/>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1472" y="1500174"/>
            <a:ext cx="3824749" cy="4658021"/>
          </a:xfrm>
          <a:prstGeom prst="rect">
            <a:avLst/>
          </a:prstGeom>
          <a:ln>
            <a:solidFill>
              <a:schemeClr val="tx1">
                <a:lumMod val="50000"/>
                <a:lumOff val="50000"/>
              </a:schemeClr>
            </a:solidFill>
          </a:ln>
        </p:spPr>
      </p:pic>
      <p:sp>
        <p:nvSpPr>
          <p:cNvPr id="14" name="Прямоугольник 13"/>
          <p:cNvSpPr/>
          <p:nvPr/>
        </p:nvSpPr>
        <p:spPr>
          <a:xfrm>
            <a:off x="4357686" y="1643050"/>
            <a:ext cx="2078599" cy="685059"/>
          </a:xfrm>
          <a:prstGeom prst="rect">
            <a:avLst/>
          </a:prstGeom>
        </p:spPr>
        <p:txBody>
          <a:bodyPr wrap="square">
            <a:spAutoFit/>
          </a:bodyPr>
          <a:lstStyle/>
          <a:p>
            <a:pPr algn="r">
              <a:lnSpc>
                <a:spcPct val="107000"/>
              </a:lnSpc>
              <a:spcAft>
                <a:spcPts val="0"/>
              </a:spcAft>
            </a:pPr>
            <a:r>
              <a:rPr lang="ru-RU" b="1" i="1" dirty="0">
                <a:latin typeface="Times New Roman" panose="02020603050405020304" pitchFamily="18" charset="0"/>
                <a:cs typeface="Times New Roman" panose="02020603050405020304" pitchFamily="18" charset="0"/>
              </a:rPr>
              <a:t>Географические</a:t>
            </a:r>
          </a:p>
          <a:p>
            <a:pPr algn="r">
              <a:lnSpc>
                <a:spcPct val="107000"/>
              </a:lnSpc>
              <a:spcAft>
                <a:spcPts val="0"/>
              </a:spcAft>
            </a:pPr>
            <a:r>
              <a:rPr lang="ru-RU" b="1" i="1" dirty="0">
                <a:latin typeface="Times New Roman" panose="02020603050405020304" pitchFamily="18" charset="0"/>
                <a:cs typeface="Times New Roman" panose="02020603050405020304" pitchFamily="18" charset="0"/>
              </a:rPr>
              <a:t>координаты</a:t>
            </a:r>
          </a:p>
        </p:txBody>
      </p:sp>
      <p:sp>
        <p:nvSpPr>
          <p:cNvPr id="15" name="Прямоугольник 14"/>
          <p:cNvSpPr/>
          <p:nvPr/>
        </p:nvSpPr>
        <p:spPr>
          <a:xfrm>
            <a:off x="6471279" y="1554191"/>
            <a:ext cx="1935145" cy="388696"/>
          </a:xfrm>
          <a:prstGeom prst="rect">
            <a:avLst/>
          </a:prstGeom>
        </p:spPr>
        <p:txBody>
          <a:bodyPr wrap="none">
            <a:spAutoFit/>
          </a:bodyPr>
          <a:lstStyle/>
          <a:p>
            <a:pPr algn="ctr">
              <a:lnSpc>
                <a:spcPct val="107000"/>
              </a:lnSpc>
              <a:spcAft>
                <a:spcPts val="0"/>
              </a:spcAft>
            </a:pPr>
            <a:r>
              <a:rPr lang="ru-RU" dirty="0">
                <a:latin typeface="Times New Roman" panose="02020603050405020304" pitchFamily="18" charset="0"/>
                <a:cs typeface="Times New Roman" panose="02020603050405020304" pitchFamily="18" charset="0"/>
              </a:rPr>
              <a:t>54°45'N  -76°30'E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Прямоугольник 15"/>
          <p:cNvSpPr/>
          <p:nvPr/>
        </p:nvSpPr>
        <p:spPr>
          <a:xfrm>
            <a:off x="4643438" y="2786058"/>
            <a:ext cx="1735699" cy="374077"/>
          </a:xfrm>
          <a:prstGeom prst="rect">
            <a:avLst/>
          </a:prstGeom>
        </p:spPr>
        <p:txBody>
          <a:bodyPr wrap="square">
            <a:spAutoFit/>
          </a:bodyPr>
          <a:lstStyle/>
          <a:p>
            <a:pPr algn="r">
              <a:lnSpc>
                <a:spcPct val="107000"/>
              </a:lnSpc>
              <a:spcAft>
                <a:spcPts val="0"/>
              </a:spcAft>
            </a:pPr>
            <a:r>
              <a:rPr lang="ru-RU" b="1" i="1" dirty="0" smtClean="0">
                <a:latin typeface="Times New Roman" panose="02020603050405020304" pitchFamily="18" charset="0"/>
                <a:cs typeface="Times New Roman" panose="02020603050405020304" pitchFamily="18" charset="0"/>
              </a:rPr>
              <a:t>Площадь, км </a:t>
            </a:r>
            <a:r>
              <a:rPr lang="ru-RU" b="1" i="1" baseline="30000" dirty="0">
                <a:latin typeface="Times New Roman" panose="02020603050405020304" pitchFamily="18" charset="0"/>
                <a:cs typeface="Times New Roman" panose="02020603050405020304" pitchFamily="18" charset="0"/>
              </a:rPr>
              <a:t>2</a:t>
            </a:r>
            <a:endParaRPr lang="ru-RU" b="1" i="1" dirty="0"/>
          </a:p>
        </p:txBody>
      </p:sp>
      <p:sp>
        <p:nvSpPr>
          <p:cNvPr id="17" name="Прямоугольник 16"/>
          <p:cNvSpPr/>
          <p:nvPr/>
        </p:nvSpPr>
        <p:spPr>
          <a:xfrm>
            <a:off x="6735508" y="2845281"/>
            <a:ext cx="622574" cy="369332"/>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2,8</a:t>
            </a:r>
            <a:endParaRPr lang="ru-RU" dirty="0"/>
          </a:p>
        </p:txBody>
      </p:sp>
      <p:sp>
        <p:nvSpPr>
          <p:cNvPr id="18" name="Прямоугольник 17"/>
          <p:cNvSpPr/>
          <p:nvPr/>
        </p:nvSpPr>
        <p:spPr>
          <a:xfrm>
            <a:off x="4572000" y="5003882"/>
            <a:ext cx="2071702" cy="981423"/>
          </a:xfrm>
          <a:prstGeom prst="rect">
            <a:avLst/>
          </a:prstGeom>
        </p:spPr>
        <p:txBody>
          <a:bodyPr wrap="square">
            <a:spAutoFit/>
          </a:bodyPr>
          <a:lstStyle/>
          <a:p>
            <a:pPr algn="ctr">
              <a:lnSpc>
                <a:spcPct val="107000"/>
              </a:lnSpc>
            </a:pPr>
            <a:r>
              <a:rPr lang="ru-RU" b="1" i="1" dirty="0">
                <a:latin typeface="Times New Roman" panose="02020603050405020304" pitchFamily="18" charset="0"/>
                <a:cs typeface="Times New Roman" panose="02020603050405020304" pitchFamily="18" charset="0"/>
              </a:rPr>
              <a:t>Глубина </a:t>
            </a:r>
          </a:p>
          <a:p>
            <a:pPr algn="ctr">
              <a:lnSpc>
                <a:spcPct val="107000"/>
              </a:lnSpc>
            </a:pPr>
            <a:r>
              <a:rPr lang="ru-RU" b="1" i="1" dirty="0">
                <a:latin typeface="Times New Roman" panose="02020603050405020304" pitchFamily="18" charset="0"/>
                <a:cs typeface="Times New Roman" panose="02020603050405020304" pitchFamily="18" charset="0"/>
              </a:rPr>
              <a:t>max, м</a:t>
            </a:r>
          </a:p>
          <a:p>
            <a:pPr algn="ctr">
              <a:lnSpc>
                <a:spcPct val="107000"/>
              </a:lnSpc>
              <a:spcAft>
                <a:spcPts val="0"/>
              </a:spcAft>
            </a:pPr>
            <a:r>
              <a:rPr lang="ru-RU"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Прямоугольник 18"/>
          <p:cNvSpPr/>
          <p:nvPr/>
        </p:nvSpPr>
        <p:spPr>
          <a:xfrm>
            <a:off x="4668204" y="3679227"/>
            <a:ext cx="2118374" cy="981423"/>
          </a:xfrm>
          <a:prstGeom prst="rect">
            <a:avLst/>
          </a:prstGeom>
        </p:spPr>
        <p:txBody>
          <a:bodyPr wrap="square">
            <a:spAutoFit/>
          </a:bodyPr>
          <a:lstStyle/>
          <a:p>
            <a:pPr algn="ctr">
              <a:lnSpc>
                <a:spcPct val="107000"/>
              </a:lnSpc>
              <a:spcAft>
                <a:spcPts val="0"/>
              </a:spcAft>
            </a:pPr>
            <a:r>
              <a:rPr lang="ru-RU" b="1" i="1" dirty="0">
                <a:latin typeface="Times New Roman" panose="02020603050405020304" pitchFamily="18" charset="0"/>
                <a:cs typeface="Times New Roman" panose="02020603050405020304" pitchFamily="18" charset="0"/>
              </a:rPr>
              <a:t>Глубина </a:t>
            </a:r>
          </a:p>
          <a:p>
            <a:pPr algn="ctr">
              <a:lnSpc>
                <a:spcPct val="107000"/>
              </a:lnSpc>
              <a:spcAft>
                <a:spcPts val="0"/>
              </a:spcAft>
            </a:pPr>
            <a:r>
              <a:rPr lang="ru-RU" b="1" i="1" dirty="0">
                <a:latin typeface="Times New Roman" panose="02020603050405020304" pitchFamily="18" charset="0"/>
                <a:cs typeface="Times New Roman" panose="02020603050405020304" pitchFamily="18" charset="0"/>
              </a:rPr>
              <a:t>средняя , м</a:t>
            </a:r>
          </a:p>
          <a:p>
            <a:pPr algn="ctr">
              <a:lnSpc>
                <a:spcPct val="107000"/>
              </a:lnSpc>
              <a:spcAft>
                <a:spcPts val="0"/>
              </a:spcAft>
            </a:pPr>
            <a:r>
              <a:rPr lang="ru-RU"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Прямоугольник 19"/>
          <p:cNvSpPr/>
          <p:nvPr/>
        </p:nvSpPr>
        <p:spPr>
          <a:xfrm>
            <a:off x="6619331" y="3781241"/>
            <a:ext cx="473206" cy="388696"/>
          </a:xfrm>
          <a:prstGeom prst="rect">
            <a:avLst/>
          </a:prstGeom>
        </p:spPr>
        <p:txBody>
          <a:bodyPr wrap="none">
            <a:spAutoFit/>
          </a:bodyPr>
          <a:lstStyle/>
          <a:p>
            <a:pPr algn="r">
              <a:lnSpc>
                <a:spcPct val="107000"/>
              </a:lnSpc>
              <a:spcAft>
                <a:spcPts val="0"/>
              </a:spcAft>
            </a:pPr>
            <a:r>
              <a:rPr lang="ru-RU" dirty="0">
                <a:latin typeface="Times New Roman" panose="02020603050405020304" pitchFamily="18" charset="0"/>
                <a:cs typeface="Times New Roman" panose="02020603050405020304" pitchFamily="18" charset="0"/>
              </a:rPr>
              <a:t>0,5</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Прямоугольник 20"/>
          <p:cNvSpPr/>
          <p:nvPr/>
        </p:nvSpPr>
        <p:spPr>
          <a:xfrm>
            <a:off x="6617207" y="5105896"/>
            <a:ext cx="473206" cy="388696"/>
          </a:xfrm>
          <a:prstGeom prst="rect">
            <a:avLst/>
          </a:prstGeom>
        </p:spPr>
        <p:txBody>
          <a:bodyPr wrap="none">
            <a:spAutoFit/>
          </a:bodyPr>
          <a:lstStyle/>
          <a:p>
            <a:pPr algn="r">
              <a:lnSpc>
                <a:spcPct val="107000"/>
              </a:lnSpc>
              <a:spcAft>
                <a:spcPts val="0"/>
              </a:spcAft>
            </a:pPr>
            <a:r>
              <a:rPr lang="ru-RU" dirty="0">
                <a:latin typeface="Times New Roman" panose="02020603050405020304" pitchFamily="18" charset="0"/>
                <a:cs typeface="Times New Roman" panose="02020603050405020304" pitchFamily="18" charset="0"/>
              </a:rPr>
              <a:t>0,9</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821088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00562" y="928670"/>
            <a:ext cx="4280339"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ru-RU" dirty="0"/>
              <a:t> </a:t>
            </a:r>
            <a:r>
              <a:rPr lang="ru-RU" alt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Для исследования были взяты пробы  воды в </a:t>
            </a:r>
            <a:r>
              <a:rPr lang="ru-RU" alt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пяти </a:t>
            </a:r>
            <a:r>
              <a:rPr lang="ru-RU" alt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местах. </a:t>
            </a:r>
            <a:r>
              <a:rPr lang="ru-RU" dirty="0">
                <a:latin typeface="Times New Roman" pitchFamily="18" charset="0"/>
                <a:cs typeface="Times New Roman" pitchFamily="18" charset="0"/>
              </a:rPr>
              <a:t>Отбор проб проводили </a:t>
            </a:r>
            <a:r>
              <a:rPr lang="ru-RU" b="1" dirty="0">
                <a:latin typeface="Times New Roman" pitchFamily="18" charset="0"/>
                <a:cs typeface="Times New Roman" pitchFamily="18" charset="0"/>
              </a:rPr>
              <a:t>три</a:t>
            </a:r>
            <a:r>
              <a:rPr lang="ru-RU" dirty="0">
                <a:latin typeface="Times New Roman" pitchFamily="18" charset="0"/>
                <a:cs typeface="Times New Roman" pitchFamily="18" charset="0"/>
              </a:rPr>
              <a:t> раза</a:t>
            </a:r>
            <a:r>
              <a:rPr lang="ru-RU" dirty="0"/>
              <a:t>. </a:t>
            </a:r>
            <a:r>
              <a:rPr lang="ru-RU" alt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каждый пакет  с «пробой» наклеила этикетку,  на  которой  делала   пометки  о  месте  и  времени  отбора  пробы.  </a:t>
            </a:r>
          </a:p>
        </p:txBody>
      </p:sp>
      <p:sp>
        <p:nvSpPr>
          <p:cNvPr id="6" name="Прямоугольник 5"/>
          <p:cNvSpPr/>
          <p:nvPr/>
        </p:nvSpPr>
        <p:spPr>
          <a:xfrm>
            <a:off x="0" y="275510"/>
            <a:ext cx="9144000" cy="523220"/>
          </a:xfrm>
          <a:prstGeom prst="rect">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ru-RU" b="1" dirty="0"/>
              <a:t>                                                                                              </a:t>
            </a:r>
            <a:r>
              <a:rPr lang="ru-RU" sz="2800" b="1" dirty="0">
                <a:latin typeface="Times New Roman" panose="02020603050405020304" pitchFamily="18" charset="0"/>
                <a:cs typeface="Times New Roman" panose="02020603050405020304" pitchFamily="18" charset="0"/>
              </a:rPr>
              <a:t>ОТБОР ПРОБ ВОДЫ</a:t>
            </a:r>
            <a:r>
              <a:rPr lang="ru-RU" sz="2800" dirty="0">
                <a:latin typeface="Times New Roman" panose="02020603050405020304" pitchFamily="18" charset="0"/>
                <a:cs typeface="Times New Roman" panose="02020603050405020304" pitchFamily="18" charset="0"/>
              </a:rPr>
              <a:t> </a:t>
            </a:r>
            <a:endParaRPr lang="ru-RU" sz="2800"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descr="C:\Users\User\Desktop\Безымянный.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158" y="1071546"/>
            <a:ext cx="4028870" cy="5117329"/>
          </a:xfrm>
          <a:prstGeom prst="rect">
            <a:avLst/>
          </a:prstGeom>
          <a:noFill/>
          <a:ln>
            <a:solidFill>
              <a:schemeClr val="bg2">
                <a:lumMod val="50000"/>
              </a:schemeClr>
            </a:solidFill>
          </a:ln>
        </p:spPr>
      </p:pic>
      <p:graphicFrame>
        <p:nvGraphicFramePr>
          <p:cNvPr id="2" name="Таблица 1"/>
          <p:cNvGraphicFramePr>
            <a:graphicFrameLocks noGrp="1"/>
          </p:cNvGraphicFramePr>
          <p:nvPr>
            <p:extLst>
              <p:ext uri="{D42A27DB-BD31-4B8C-83A1-F6EECF244321}">
                <p14:modId xmlns:p14="http://schemas.microsoft.com/office/powerpoint/2010/main" xmlns="" val="773566399"/>
              </p:ext>
            </p:extLst>
          </p:nvPr>
        </p:nvGraphicFramePr>
        <p:xfrm>
          <a:off x="4429124" y="3286124"/>
          <a:ext cx="4357718" cy="3364992"/>
        </p:xfrm>
        <a:graphic>
          <a:graphicData uri="http://schemas.openxmlformats.org/drawingml/2006/table">
            <a:tbl>
              <a:tblPr firstRow="1" firstCol="1" bandRow="1"/>
              <a:tblGrid>
                <a:gridCol w="990969">
                  <a:extLst>
                    <a:ext uri="{9D8B030D-6E8A-4147-A177-3AD203B41FA5}">
                      <a16:colId xmlns:a16="http://schemas.microsoft.com/office/drawing/2014/main" xmlns="" val="3406269147"/>
                    </a:ext>
                  </a:extLst>
                </a:gridCol>
                <a:gridCol w="1494429">
                  <a:extLst>
                    <a:ext uri="{9D8B030D-6E8A-4147-A177-3AD203B41FA5}">
                      <a16:colId xmlns:a16="http://schemas.microsoft.com/office/drawing/2014/main" xmlns="" val="3528468932"/>
                    </a:ext>
                  </a:extLst>
                </a:gridCol>
                <a:gridCol w="1872320">
                  <a:extLst>
                    <a:ext uri="{9D8B030D-6E8A-4147-A177-3AD203B41FA5}">
                      <a16:colId xmlns:a16="http://schemas.microsoft.com/office/drawing/2014/main" xmlns="" val="71153570"/>
                    </a:ext>
                  </a:extLst>
                </a:gridCol>
              </a:tblGrid>
              <a:tr h="500066">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Номер пробы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Координаты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Объем воды, л.</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8761056"/>
                  </a:ext>
                </a:extLst>
              </a:tr>
              <a:tr h="500066">
                <a:tc>
                  <a:txBody>
                    <a:bodyPr/>
                    <a:lstStyle/>
                    <a:p>
                      <a:pPr>
                        <a:lnSpc>
                          <a:spcPct val="115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smtClean="0">
                          <a:effectLst/>
                          <a:latin typeface="Times New Roman" panose="02020603050405020304" pitchFamily="18" charset="0"/>
                          <a:ea typeface="Calibri" panose="020F0502020204030204" pitchFamily="34" charset="0"/>
                          <a:cs typeface="Times New Roman" panose="02020603050405020304" pitchFamily="18" charset="0"/>
                        </a:rPr>
                        <a:t>54°43'28''N—76°31'17''E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3421074"/>
                  </a:ext>
                </a:extLst>
              </a:tr>
              <a:tr h="500066">
                <a:tc>
                  <a:txBody>
                    <a:bodyPr/>
                    <a:lstStyle/>
                    <a:p>
                      <a:pPr>
                        <a:lnSpc>
                          <a:spcPct val="115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smtClean="0">
                          <a:effectLst/>
                          <a:latin typeface="Times New Roman" panose="02020603050405020304" pitchFamily="18" charset="0"/>
                          <a:ea typeface="Calibri" panose="020F0502020204030204" pitchFamily="34" charset="0"/>
                          <a:cs typeface="Times New Roman" panose="02020603050405020304" pitchFamily="18" charset="0"/>
                        </a:rPr>
                        <a:t>54°43'30''N—76°30'26''E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7920414"/>
                  </a:ext>
                </a:extLst>
              </a:tr>
              <a:tr h="500066">
                <a:tc>
                  <a:txBody>
                    <a:bodyPr/>
                    <a:lstStyle/>
                    <a:p>
                      <a:pPr>
                        <a:lnSpc>
                          <a:spcPct val="115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smtClean="0">
                          <a:effectLst/>
                          <a:latin typeface="Times New Roman" panose="02020603050405020304" pitchFamily="18" charset="0"/>
                          <a:ea typeface="Calibri" panose="020F0502020204030204" pitchFamily="34" charset="0"/>
                          <a:cs typeface="Times New Roman" panose="02020603050405020304" pitchFamily="18" charset="0"/>
                        </a:rPr>
                        <a:t>54°42'54''N—76°28'11''E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9748262"/>
                  </a:ext>
                </a:extLst>
              </a:tr>
              <a:tr h="500066">
                <a:tc>
                  <a:txBody>
                    <a:bodyPr/>
                    <a:lstStyle/>
                    <a:p>
                      <a:pPr>
                        <a:lnSpc>
                          <a:spcPct val="115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smtClean="0">
                          <a:effectLst/>
                          <a:latin typeface="Times New Roman" panose="02020603050405020304" pitchFamily="18" charset="0"/>
                          <a:ea typeface="Calibri" panose="020F0502020204030204" pitchFamily="34" charset="0"/>
                          <a:cs typeface="Times New Roman" panose="02020603050405020304" pitchFamily="18" charset="0"/>
                        </a:rPr>
                        <a:t>54°42'254''N—76°28'52''E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8517874"/>
                  </a:ext>
                </a:extLst>
              </a:tr>
              <a:tr h="500066">
                <a:tc>
                  <a:txBody>
                    <a:bodyPr/>
                    <a:lstStyle/>
                    <a:p>
                      <a:pPr>
                        <a:lnSpc>
                          <a:spcPct val="115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54°42'50''N—76°31'59''E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3947749"/>
                  </a:ext>
                </a:extLst>
              </a:tr>
            </a:tbl>
          </a:graphicData>
        </a:graphic>
      </p:graphicFrame>
      <p:sp>
        <p:nvSpPr>
          <p:cNvPr id="4" name="Прямоугольник 3"/>
          <p:cNvSpPr/>
          <p:nvPr/>
        </p:nvSpPr>
        <p:spPr>
          <a:xfrm>
            <a:off x="4429124" y="2643182"/>
            <a:ext cx="4857751" cy="709233"/>
          </a:xfrm>
          <a:prstGeom prst="rect">
            <a:avLst/>
          </a:prstGeom>
        </p:spPr>
        <p:txBody>
          <a:bodyPr wrap="square">
            <a:spAutoFit/>
          </a:bodyPr>
          <a:lstStyle/>
          <a:p>
            <a:pPr>
              <a:lnSpc>
                <a:spcPct val="115000"/>
              </a:lnSpc>
              <a:spcAft>
                <a:spcPts val="0"/>
              </a:spcAf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 Таблица </a:t>
            </a:r>
            <a:r>
              <a:rPr lang="ru-RU" b="1" dirty="0">
                <a:latin typeface="Times New Roman" panose="02020603050405020304" pitchFamily="18" charset="0"/>
                <a:ea typeface="Calibri" panose="020F0502020204030204" pitchFamily="34" charset="0"/>
                <a:cs typeface="Times New Roman" panose="02020603050405020304" pitchFamily="18" charset="0"/>
              </a:rPr>
              <a:t>№</a:t>
            </a:r>
            <a:r>
              <a:rPr lang="ru-RU" sz="1600" b="1" dirty="0">
                <a:latin typeface="Times New Roman" panose="02020603050405020304" pitchFamily="18" charset="0"/>
                <a:ea typeface="Calibri" panose="020F0502020204030204" pitchFamily="34" charset="0"/>
                <a:cs typeface="Times New Roman" panose="02020603050405020304" pitchFamily="18" charset="0"/>
              </a:rPr>
              <a:t>1</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Географические </a:t>
            </a:r>
            <a:r>
              <a:rPr lang="ru-RU" dirty="0" smtClean="0">
                <a:latin typeface="Times New Roman" panose="02020603050405020304" pitchFamily="18" charset="0"/>
                <a:ea typeface="Calibri" panose="020F0502020204030204" pitchFamily="34" charset="0"/>
                <a:cs typeface="Times New Roman" panose="02020603050405020304" pitchFamily="18" charset="0"/>
              </a:rPr>
              <a:t>координаты отбора </a:t>
            </a:r>
            <a:r>
              <a:rPr lang="ru-RU" dirty="0">
                <a:latin typeface="Times New Roman" panose="02020603050405020304" pitchFamily="18" charset="0"/>
                <a:ea typeface="Calibri" panose="020F0502020204030204" pitchFamily="34" charset="0"/>
                <a:cs typeface="Times New Roman" panose="02020603050405020304" pitchFamily="18" charset="0"/>
              </a:rPr>
              <a:t>проб воды</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088551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301390"/>
            <a:ext cx="9144001" cy="421654"/>
          </a:xfrm>
          <a:prstGeom prst="rect">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indent="450215" algn="ctr">
              <a:lnSpc>
                <a:spcPct val="107000"/>
              </a:lnSpc>
              <a:spcAft>
                <a:spcPts val="0"/>
              </a:spcAft>
            </a:pPr>
            <a:r>
              <a:rPr lang="ru-RU"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ОПРЕДЕЛЕНИЕ ПРОЗРАЧНОСТИ  ВОДЫ</a:t>
            </a:r>
            <a:endParaRPr lang="ru-RU"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2428860" y="6286520"/>
            <a:ext cx="1487138" cy="369332"/>
          </a:xfrm>
          <a:prstGeom prst="rect">
            <a:avLst/>
          </a:prstGeom>
        </p:spPr>
        <p:txBody>
          <a:bodyPr wrap="none">
            <a:spAutoFit/>
          </a:bodyPr>
          <a:lstStyle/>
          <a:p>
            <a:r>
              <a:rPr lang="ru-RU" b="1" dirty="0">
                <a:latin typeface="Times New Roman" panose="02020603050405020304" pitchFamily="18" charset="0"/>
                <a:cs typeface="Times New Roman" panose="02020603050405020304" pitchFamily="18" charset="0"/>
              </a:rPr>
              <a:t>РЕЗУЛЬТАТ</a:t>
            </a:r>
            <a:endParaRPr lang="ru-RU" dirty="0"/>
          </a:p>
        </p:txBody>
      </p:sp>
      <p:sp>
        <p:nvSpPr>
          <p:cNvPr id="9" name="Прямоугольник 8"/>
          <p:cNvSpPr/>
          <p:nvPr/>
        </p:nvSpPr>
        <p:spPr>
          <a:xfrm>
            <a:off x="4114801" y="6357958"/>
            <a:ext cx="5029199" cy="36933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Во всех пробах вода -прозрачна. </a:t>
            </a:r>
          </a:p>
        </p:txBody>
      </p:sp>
      <p:cxnSp>
        <p:nvCxnSpPr>
          <p:cNvPr id="11" name="Прямая соединительная линия 10"/>
          <p:cNvCxnSpPr/>
          <p:nvPr/>
        </p:nvCxnSpPr>
        <p:spPr>
          <a:xfrm flipH="1">
            <a:off x="2621776" y="6286520"/>
            <a:ext cx="6522224" cy="0"/>
          </a:xfrm>
          <a:prstGeom prst="line">
            <a:avLst/>
          </a:prstGeom>
          <a:ln/>
        </p:spPr>
        <p:style>
          <a:lnRef idx="2">
            <a:schemeClr val="dk1"/>
          </a:lnRef>
          <a:fillRef idx="0">
            <a:schemeClr val="dk1"/>
          </a:fillRef>
          <a:effectRef idx="1">
            <a:schemeClr val="dk1"/>
          </a:effectRef>
          <a:fontRef idx="minor">
            <a:schemeClr val="tx1"/>
          </a:fontRef>
        </p:style>
      </p:cxnSp>
      <p:cxnSp>
        <p:nvCxnSpPr>
          <p:cNvPr id="13" name="Прямая соединительная линия 12"/>
          <p:cNvCxnSpPr/>
          <p:nvPr/>
        </p:nvCxnSpPr>
        <p:spPr>
          <a:xfrm rot="5400000" flipH="1" flipV="1">
            <a:off x="3751269" y="6464309"/>
            <a:ext cx="500042" cy="1588"/>
          </a:xfrm>
          <a:prstGeom prst="line">
            <a:avLst/>
          </a:prstGeom>
          <a:ln/>
        </p:spPr>
        <p:style>
          <a:lnRef idx="2">
            <a:schemeClr val="dk1"/>
          </a:lnRef>
          <a:fillRef idx="0">
            <a:schemeClr val="dk1"/>
          </a:fillRef>
          <a:effectRef idx="1">
            <a:schemeClr val="dk1"/>
          </a:effectRef>
          <a:fontRef idx="minor">
            <a:schemeClr val="tx1"/>
          </a:fontRef>
        </p:style>
      </p:cxnSp>
      <p:graphicFrame>
        <p:nvGraphicFramePr>
          <p:cNvPr id="10" name="Таблица 9"/>
          <p:cNvGraphicFramePr>
            <a:graphicFrameLocks noGrp="1"/>
          </p:cNvGraphicFramePr>
          <p:nvPr>
            <p:extLst>
              <p:ext uri="{D42A27DB-BD31-4B8C-83A1-F6EECF244321}">
                <p14:modId xmlns:p14="http://schemas.microsoft.com/office/powerpoint/2010/main" xmlns="" val="857414513"/>
              </p:ext>
            </p:extLst>
          </p:nvPr>
        </p:nvGraphicFramePr>
        <p:xfrm>
          <a:off x="3143241" y="4143380"/>
          <a:ext cx="5737355" cy="2033016"/>
        </p:xfrm>
        <a:graphic>
          <a:graphicData uri="http://schemas.openxmlformats.org/drawingml/2006/table">
            <a:tbl>
              <a:tblPr firstRow="1" firstCol="1" bandRow="1">
                <a:tableStyleId>{5940675A-B579-460E-94D1-54222C63F5DA}</a:tableStyleId>
              </a:tblPr>
              <a:tblGrid>
                <a:gridCol w="1277772">
                  <a:extLst>
                    <a:ext uri="{9D8B030D-6E8A-4147-A177-3AD203B41FA5}">
                      <a16:colId xmlns:a16="http://schemas.microsoft.com/office/drawing/2014/main" xmlns="" val="4197072689"/>
                    </a:ext>
                  </a:extLst>
                </a:gridCol>
                <a:gridCol w="1590389">
                  <a:extLst>
                    <a:ext uri="{9D8B030D-6E8A-4147-A177-3AD203B41FA5}">
                      <a16:colId xmlns:a16="http://schemas.microsoft.com/office/drawing/2014/main" xmlns="" val="156633612"/>
                    </a:ext>
                  </a:extLst>
                </a:gridCol>
                <a:gridCol w="1434597">
                  <a:extLst>
                    <a:ext uri="{9D8B030D-6E8A-4147-A177-3AD203B41FA5}">
                      <a16:colId xmlns:a16="http://schemas.microsoft.com/office/drawing/2014/main" xmlns="" val="1562989331"/>
                    </a:ext>
                  </a:extLst>
                </a:gridCol>
                <a:gridCol w="1434597">
                  <a:extLst>
                    <a:ext uri="{9D8B030D-6E8A-4147-A177-3AD203B41FA5}">
                      <a16:colId xmlns:a16="http://schemas.microsoft.com/office/drawing/2014/main" xmlns="" val="1055307315"/>
                    </a:ext>
                  </a:extLst>
                </a:gridCol>
              </a:tblGrid>
              <a:tr h="180003">
                <a:tc rowSpan="2">
                  <a:txBody>
                    <a:bodyPr/>
                    <a:lstStyle/>
                    <a:p>
                      <a:pPr algn="ctr">
                        <a:lnSpc>
                          <a:spcPct val="115000"/>
                        </a:lnSpc>
                        <a:spcAft>
                          <a:spcPts val="0"/>
                        </a:spcAft>
                      </a:pPr>
                      <a:r>
                        <a:rPr lang="ru-RU" sz="1300" dirty="0">
                          <a:effectLst/>
                          <a:latin typeface="Times New Roman" panose="02020603050405020304" pitchFamily="18" charset="0"/>
                          <a:cs typeface="Times New Roman" panose="02020603050405020304" pitchFamily="18" charset="0"/>
                        </a:rPr>
                        <a:t>Проба</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gridSpan="3">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Дата отбора воды</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125164492"/>
                  </a:ext>
                </a:extLst>
              </a:tr>
              <a:tr h="375651">
                <a:tc vMerge="1">
                  <a:txBody>
                    <a:bodyPr/>
                    <a:lstStyle/>
                    <a:p>
                      <a:endParaRPr lang="ru-RU"/>
                    </a:p>
                  </a:txBody>
                  <a:tcPr/>
                </a:tc>
                <a:tc>
                  <a:txBody>
                    <a:bodyPr/>
                    <a:lstStyle/>
                    <a:p>
                      <a:pPr algn="ctr">
                        <a:lnSpc>
                          <a:spcPct val="115000"/>
                        </a:lnSpc>
                        <a:spcAft>
                          <a:spcPts val="0"/>
                        </a:spcAft>
                      </a:pPr>
                      <a:r>
                        <a:rPr lang="ru-RU" sz="1300" dirty="0">
                          <a:effectLst/>
                          <a:latin typeface="Times New Roman" panose="02020603050405020304" pitchFamily="18" charset="0"/>
                          <a:cs typeface="Times New Roman" panose="02020603050405020304" pitchFamily="18" charset="0"/>
                        </a:rPr>
                        <a:t>Отбор воды  №1 </a:t>
                      </a:r>
                      <a:endParaRPr lang="ru-RU" sz="1300" dirty="0" smtClean="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300" dirty="0" smtClean="0">
                          <a:effectLst/>
                          <a:latin typeface="Times New Roman" panose="02020603050405020304" pitchFamily="18" charset="0"/>
                          <a:cs typeface="Times New Roman" panose="02020603050405020304" pitchFamily="18" charset="0"/>
                        </a:rPr>
                        <a:t> </a:t>
                      </a:r>
                      <a:r>
                        <a:rPr lang="ru-RU" sz="1300" dirty="0">
                          <a:effectLst/>
                          <a:latin typeface="Times New Roman" panose="02020603050405020304" pitchFamily="18" charset="0"/>
                          <a:cs typeface="Times New Roman" panose="02020603050405020304" pitchFamily="18" charset="0"/>
                        </a:rPr>
                        <a:t>18.07.20</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300" dirty="0">
                          <a:effectLst/>
                          <a:latin typeface="Times New Roman" panose="02020603050405020304" pitchFamily="18" charset="0"/>
                          <a:cs typeface="Times New Roman" panose="02020603050405020304" pitchFamily="18" charset="0"/>
                        </a:rPr>
                        <a:t>Отбор воды №2 23.08.20</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300">
                          <a:effectLst/>
                          <a:latin typeface="Times New Roman" panose="02020603050405020304" pitchFamily="18" charset="0"/>
                          <a:cs typeface="Times New Roman" panose="02020603050405020304" pitchFamily="18" charset="0"/>
                        </a:rPr>
                        <a:t>Отбор воды №3   20.09.20</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712147127"/>
                  </a:ext>
                </a:extLst>
              </a:tr>
              <a:tr h="180003">
                <a:tc>
                  <a:txBody>
                    <a:bodyPr/>
                    <a:lstStyle/>
                    <a:p>
                      <a:pPr algn="ctr">
                        <a:lnSpc>
                          <a:spcPct val="115000"/>
                        </a:lnSpc>
                        <a:spcAft>
                          <a:spcPts val="0"/>
                        </a:spcAft>
                      </a:pPr>
                      <a:r>
                        <a:rPr lang="ru-RU" sz="1300" dirty="0">
                          <a:effectLst/>
                          <a:latin typeface="Times New Roman" panose="02020603050405020304" pitchFamily="18" charset="0"/>
                          <a:cs typeface="Times New Roman" panose="02020603050405020304" pitchFamily="18" charset="0"/>
                        </a:rPr>
                        <a:t>№1</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dirty="0">
                          <a:effectLst/>
                          <a:latin typeface="Times New Roman" panose="02020603050405020304" pitchFamily="18" charset="0"/>
                          <a:cs typeface="Times New Roman" panose="02020603050405020304" pitchFamily="18" charset="0"/>
                        </a:rPr>
                        <a:t>прозрачная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dirty="0">
                          <a:effectLst/>
                          <a:latin typeface="Times New Roman" panose="02020603050405020304" pitchFamily="18" charset="0"/>
                          <a:cs typeface="Times New Roman" panose="02020603050405020304" pitchFamily="18" charset="0"/>
                        </a:rPr>
                        <a:t>прозрачная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a:effectLst/>
                          <a:latin typeface="Times New Roman" panose="02020603050405020304" pitchFamily="18" charset="0"/>
                          <a:cs typeface="Times New Roman" panose="02020603050405020304" pitchFamily="18" charset="0"/>
                        </a:rPr>
                        <a:t>прозрачная</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4026076929"/>
                  </a:ext>
                </a:extLst>
              </a:tr>
              <a:tr h="180003">
                <a:tc>
                  <a:txBody>
                    <a:bodyPr/>
                    <a:lstStyle/>
                    <a:p>
                      <a:pPr algn="ctr">
                        <a:lnSpc>
                          <a:spcPct val="115000"/>
                        </a:lnSpc>
                        <a:spcAft>
                          <a:spcPts val="0"/>
                        </a:spcAft>
                      </a:pPr>
                      <a:r>
                        <a:rPr lang="ru-RU" sz="1300" dirty="0">
                          <a:effectLst/>
                          <a:latin typeface="Times New Roman" panose="02020603050405020304" pitchFamily="18" charset="0"/>
                          <a:cs typeface="Times New Roman" panose="02020603050405020304" pitchFamily="18" charset="0"/>
                        </a:rPr>
                        <a:t>№2</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dirty="0">
                          <a:effectLst/>
                          <a:latin typeface="Times New Roman" panose="02020603050405020304" pitchFamily="18" charset="0"/>
                          <a:cs typeface="Times New Roman" panose="02020603050405020304" pitchFamily="18" charset="0"/>
                        </a:rPr>
                        <a:t>прозрачная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dirty="0">
                          <a:effectLst/>
                          <a:latin typeface="Times New Roman" panose="02020603050405020304" pitchFamily="18" charset="0"/>
                          <a:cs typeface="Times New Roman" panose="02020603050405020304" pitchFamily="18" charset="0"/>
                        </a:rPr>
                        <a:t>прозрачная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a:effectLst/>
                          <a:latin typeface="Times New Roman" panose="02020603050405020304" pitchFamily="18" charset="0"/>
                          <a:cs typeface="Times New Roman" panose="02020603050405020304" pitchFamily="18" charset="0"/>
                        </a:rPr>
                        <a:t>прозрачная</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775333834"/>
                  </a:ext>
                </a:extLst>
              </a:tr>
              <a:tr h="180003">
                <a:tc>
                  <a:txBody>
                    <a:bodyPr/>
                    <a:lstStyle/>
                    <a:p>
                      <a:pPr algn="ctr">
                        <a:lnSpc>
                          <a:spcPct val="115000"/>
                        </a:lnSpc>
                        <a:spcAft>
                          <a:spcPts val="0"/>
                        </a:spcAft>
                      </a:pPr>
                      <a:r>
                        <a:rPr lang="ru-RU" sz="1300" dirty="0">
                          <a:effectLst/>
                          <a:latin typeface="Times New Roman" panose="02020603050405020304" pitchFamily="18" charset="0"/>
                          <a:cs typeface="Times New Roman" panose="02020603050405020304" pitchFamily="18" charset="0"/>
                        </a:rPr>
                        <a:t>№3</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a:effectLst/>
                          <a:latin typeface="Times New Roman" panose="02020603050405020304" pitchFamily="18" charset="0"/>
                          <a:cs typeface="Times New Roman" panose="02020603050405020304" pitchFamily="18" charset="0"/>
                        </a:rPr>
                        <a:t>прозрачная</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dirty="0">
                          <a:effectLst/>
                          <a:latin typeface="Times New Roman" panose="02020603050405020304" pitchFamily="18" charset="0"/>
                          <a:cs typeface="Times New Roman" panose="02020603050405020304" pitchFamily="18" charset="0"/>
                        </a:rPr>
                        <a:t>прозрачная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a:effectLst/>
                          <a:latin typeface="Times New Roman" panose="02020603050405020304" pitchFamily="18" charset="0"/>
                          <a:cs typeface="Times New Roman" panose="02020603050405020304" pitchFamily="18" charset="0"/>
                        </a:rPr>
                        <a:t>прозрачная</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608440439"/>
                  </a:ext>
                </a:extLst>
              </a:tr>
              <a:tr h="180003">
                <a:tc>
                  <a:txBody>
                    <a:bodyPr/>
                    <a:lstStyle/>
                    <a:p>
                      <a:pPr algn="ctr">
                        <a:lnSpc>
                          <a:spcPct val="115000"/>
                        </a:lnSpc>
                        <a:spcAft>
                          <a:spcPts val="0"/>
                        </a:spcAft>
                      </a:pPr>
                      <a:r>
                        <a:rPr lang="ru-RU" sz="1300" dirty="0">
                          <a:effectLst/>
                          <a:latin typeface="Times New Roman" panose="02020603050405020304" pitchFamily="18" charset="0"/>
                          <a:cs typeface="Times New Roman" panose="02020603050405020304" pitchFamily="18" charset="0"/>
                        </a:rPr>
                        <a:t>№4</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dirty="0">
                          <a:effectLst/>
                          <a:latin typeface="Times New Roman" panose="02020603050405020304" pitchFamily="18" charset="0"/>
                          <a:cs typeface="Times New Roman" panose="02020603050405020304" pitchFamily="18" charset="0"/>
                        </a:rPr>
                        <a:t>прозрачная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dirty="0">
                          <a:effectLst/>
                          <a:latin typeface="Times New Roman" panose="02020603050405020304" pitchFamily="18" charset="0"/>
                          <a:cs typeface="Times New Roman" panose="02020603050405020304" pitchFamily="18" charset="0"/>
                        </a:rPr>
                        <a:t>прозрачная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dirty="0">
                          <a:effectLst/>
                          <a:latin typeface="Times New Roman" panose="02020603050405020304" pitchFamily="18" charset="0"/>
                          <a:cs typeface="Times New Roman" panose="02020603050405020304" pitchFamily="18" charset="0"/>
                        </a:rPr>
                        <a:t>прозрачная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677965027"/>
                  </a:ext>
                </a:extLst>
              </a:tr>
              <a:tr h="180003">
                <a:tc>
                  <a:txBody>
                    <a:bodyPr/>
                    <a:lstStyle/>
                    <a:p>
                      <a:pPr algn="ctr">
                        <a:lnSpc>
                          <a:spcPct val="115000"/>
                        </a:lnSpc>
                        <a:spcAft>
                          <a:spcPts val="0"/>
                        </a:spcAft>
                      </a:pPr>
                      <a:r>
                        <a:rPr lang="ru-RU" sz="1300" dirty="0">
                          <a:effectLst/>
                          <a:latin typeface="Times New Roman" panose="02020603050405020304" pitchFamily="18" charset="0"/>
                          <a:cs typeface="Times New Roman" panose="02020603050405020304" pitchFamily="18" charset="0"/>
                        </a:rPr>
                        <a:t>№5</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dirty="0">
                          <a:effectLst/>
                          <a:latin typeface="Times New Roman" panose="02020603050405020304" pitchFamily="18" charset="0"/>
                          <a:cs typeface="Times New Roman" panose="02020603050405020304" pitchFamily="18" charset="0"/>
                        </a:rPr>
                        <a:t>прозрачная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dirty="0">
                          <a:effectLst/>
                          <a:latin typeface="Times New Roman" panose="02020603050405020304" pitchFamily="18" charset="0"/>
                          <a:cs typeface="Times New Roman" panose="02020603050405020304" pitchFamily="18" charset="0"/>
                        </a:rPr>
                        <a:t>прозрачная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dirty="0">
                          <a:effectLst/>
                          <a:latin typeface="Times New Roman" panose="02020603050405020304" pitchFamily="18" charset="0"/>
                          <a:cs typeface="Times New Roman" panose="02020603050405020304" pitchFamily="18" charset="0"/>
                        </a:rPr>
                        <a:t>прозрачная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126371764"/>
                  </a:ext>
                </a:extLst>
              </a:tr>
              <a:tr h="180003">
                <a:tc>
                  <a:txBody>
                    <a:bodyPr/>
                    <a:lstStyle/>
                    <a:p>
                      <a:pPr algn="ctr">
                        <a:lnSpc>
                          <a:spcPct val="115000"/>
                        </a:lnSpc>
                        <a:spcAft>
                          <a:spcPts val="0"/>
                        </a:spcAft>
                      </a:pPr>
                      <a:r>
                        <a:rPr lang="ru-RU" sz="1300" dirty="0">
                          <a:effectLst/>
                          <a:latin typeface="Times New Roman" panose="02020603050405020304" pitchFamily="18" charset="0"/>
                          <a:cs typeface="Times New Roman" panose="02020603050405020304" pitchFamily="18" charset="0"/>
                        </a:rPr>
                        <a:t>№6</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dirty="0">
                          <a:effectLst/>
                          <a:latin typeface="Times New Roman" panose="02020603050405020304" pitchFamily="18" charset="0"/>
                          <a:cs typeface="Times New Roman" panose="02020603050405020304" pitchFamily="18" charset="0"/>
                        </a:rPr>
                        <a:t>прозрачная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dirty="0">
                          <a:effectLst/>
                          <a:latin typeface="Times New Roman" panose="02020603050405020304" pitchFamily="18" charset="0"/>
                          <a:cs typeface="Times New Roman" panose="02020603050405020304" pitchFamily="18" charset="0"/>
                        </a:rPr>
                        <a:t>прозрачная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Aft>
                          <a:spcPts val="0"/>
                        </a:spcAft>
                      </a:pPr>
                      <a:r>
                        <a:rPr lang="ru-RU" sz="1300" dirty="0">
                          <a:effectLst/>
                          <a:latin typeface="Times New Roman" panose="02020603050405020304" pitchFamily="18" charset="0"/>
                          <a:cs typeface="Times New Roman" panose="02020603050405020304" pitchFamily="18" charset="0"/>
                        </a:rPr>
                        <a:t>прозрачная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77892764"/>
                  </a:ext>
                </a:extLst>
              </a:tr>
            </a:tbl>
          </a:graphicData>
        </a:graphic>
      </p:graphicFrame>
      <p:pic>
        <p:nvPicPr>
          <p:cNvPr id="12" name="Рисунок 11" descr="C:\Users\User\Desktop\Новая папка\снег-1\P_20181128_151416.jpg"/>
          <p:cNvPicPr/>
          <p:nvPr/>
        </p:nvPicPr>
        <p:blipFill rotWithShape="1">
          <a:blip r:embed="rId2" cstate="print">
            <a:extLst>
              <a:ext uri="{28A0092B-C50C-407E-A947-70E740481C1C}">
                <a14:useLocalDpi xmlns:a14="http://schemas.microsoft.com/office/drawing/2010/main" xmlns="" val="0"/>
              </a:ext>
            </a:extLst>
          </a:blip>
          <a:srcRect b="13104"/>
          <a:stretch/>
        </p:blipFill>
        <p:spPr bwMode="auto">
          <a:xfrm>
            <a:off x="69186" y="1439432"/>
            <a:ext cx="2457092" cy="3285712"/>
          </a:xfrm>
          <a:prstGeom prst="rect">
            <a:avLst/>
          </a:prstGeom>
          <a:noFill/>
          <a:ln>
            <a:noFill/>
          </a:ln>
        </p:spPr>
      </p:pic>
      <p:sp>
        <p:nvSpPr>
          <p:cNvPr id="15" name="Прямоугольник 14"/>
          <p:cNvSpPr/>
          <p:nvPr/>
        </p:nvSpPr>
        <p:spPr>
          <a:xfrm>
            <a:off x="2643174" y="714356"/>
            <a:ext cx="6500826" cy="3028521"/>
          </a:xfrm>
          <a:prstGeom prst="rect">
            <a:avLst/>
          </a:prstGeom>
        </p:spPr>
        <p:txBody>
          <a:bodyPr wrap="square">
            <a:spAutoFit/>
          </a:bodyPr>
          <a:lstStyle/>
          <a:p>
            <a:pPr algn="just">
              <a:lnSpc>
                <a:spcPct val="115000"/>
              </a:lnSpc>
              <a:spcAft>
                <a:spcPts val="0"/>
              </a:spcAft>
            </a:pPr>
            <a:r>
              <a:rPr lang="ru-RU" b="1" dirty="0">
                <a:latin typeface="Times New Roman" pitchFamily="18" charset="0"/>
                <a:ea typeface="Calibri" panose="020F0502020204030204" pitchFamily="34" charset="0"/>
                <a:cs typeface="Times New Roman" pitchFamily="18" charset="0"/>
              </a:rPr>
              <a:t>Оборудование и реактивы: </a:t>
            </a:r>
            <a:r>
              <a:rPr lang="ru-RU" dirty="0">
                <a:latin typeface="Times New Roman" pitchFamily="18" charset="0"/>
                <a:ea typeface="Calibri" panose="020F0502020204030204" pitchFamily="34" charset="0"/>
                <a:cs typeface="Times New Roman" pitchFamily="18" charset="0"/>
              </a:rPr>
              <a:t>стеклянный градуированный цилиндр диаметром 3 см и высотой 30-35см.  с плоским дном, стандартный шрифт с высотой букв 3,5 мм., дистиллированная вода, пробы воды.</a:t>
            </a:r>
          </a:p>
          <a:p>
            <a:r>
              <a:rPr lang="ru-RU" b="1" dirty="0">
                <a:latin typeface="Times New Roman" pitchFamily="18" charset="0"/>
                <a:ea typeface="Calibri" panose="020F0502020204030204" pitchFamily="34" charset="0"/>
                <a:cs typeface="Times New Roman" pitchFamily="18" charset="0"/>
              </a:rPr>
              <a:t>Ход работы: </a:t>
            </a:r>
            <a:r>
              <a:rPr lang="ru-RU" dirty="0">
                <a:latin typeface="Times New Roman" pitchFamily="18" charset="0"/>
                <a:ea typeface="Calibri" panose="020F0502020204030204" pitchFamily="34" charset="0"/>
                <a:cs typeface="Times New Roman" pitchFamily="18" charset="0"/>
              </a:rPr>
              <a:t>установить стеклянный цилиндр на печатный текст и наливать исследуемую воду, следя за тем, чтобы можно было читать через воду текст. Перед замером воду необходимо взболтать. Отметить, на какой высоте не будет видно шрифта. Измерить высоту столба воды линейкой. Сравнить каждую пробу с контрольным образцом – дистиллированной водой. </a:t>
            </a:r>
            <a:endParaRPr lang="ru-RU" dirty="0">
              <a:latin typeface="Times New Roman" pitchFamily="18" charset="0"/>
              <a:cs typeface="Times New Roman" pitchFamily="18" charset="0"/>
            </a:endParaRPr>
          </a:p>
        </p:txBody>
      </p:sp>
      <p:sp>
        <p:nvSpPr>
          <p:cNvPr id="18" name="Прямоугольник 17"/>
          <p:cNvSpPr/>
          <p:nvPr/>
        </p:nvSpPr>
        <p:spPr>
          <a:xfrm>
            <a:off x="3500430" y="3643314"/>
            <a:ext cx="5383798" cy="410882"/>
          </a:xfrm>
          <a:prstGeom prst="rect">
            <a:avLst/>
          </a:prstGeom>
        </p:spPr>
        <p:txBody>
          <a:bodyPr wrap="square">
            <a:spAutoFit/>
          </a:bodyPr>
          <a:lstStyle/>
          <a:p>
            <a:pPr>
              <a:lnSpc>
                <a:spcPct val="115000"/>
              </a:lnSpc>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Таблица №2 </a:t>
            </a:r>
            <a:r>
              <a:rPr lang="ru-RU" dirty="0">
                <a:latin typeface="Times New Roman" panose="02020603050405020304" pitchFamily="18" charset="0"/>
                <a:ea typeface="Calibri" panose="020F0502020204030204" pitchFamily="34" charset="0"/>
                <a:cs typeface="Times New Roman" panose="02020603050405020304" pitchFamily="18" charset="0"/>
              </a:rPr>
              <a:t>Определение прозрачности воды</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13132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571736" y="5786454"/>
            <a:ext cx="1544846" cy="369332"/>
          </a:xfrm>
          <a:prstGeom prst="rect">
            <a:avLst/>
          </a:prstGeom>
        </p:spPr>
        <p:txBody>
          <a:bodyPr wrap="none">
            <a:spAutoFit/>
          </a:bodyPr>
          <a:lstStyle/>
          <a:p>
            <a:r>
              <a:rPr lang="ru-RU" b="1" dirty="0">
                <a:latin typeface="Times New Roman" panose="02020603050405020304" pitchFamily="18" charset="0"/>
                <a:cs typeface="Times New Roman" panose="02020603050405020304" pitchFamily="18" charset="0"/>
              </a:rPr>
              <a:t>РЕЗУЛЬТАТ </a:t>
            </a:r>
          </a:p>
        </p:txBody>
      </p:sp>
      <p:sp>
        <p:nvSpPr>
          <p:cNvPr id="13" name="Прямоугольник 12"/>
          <p:cNvSpPr/>
          <p:nvPr/>
        </p:nvSpPr>
        <p:spPr>
          <a:xfrm>
            <a:off x="5615796" y="5876578"/>
            <a:ext cx="3424741" cy="685059"/>
          </a:xfrm>
          <a:prstGeom prst="rect">
            <a:avLst/>
          </a:prstGeom>
        </p:spPr>
        <p:txBody>
          <a:bodyPr wrap="square">
            <a:spAutoFit/>
          </a:bodyPr>
          <a:lstStyle/>
          <a:p>
            <a:pPr>
              <a:lnSpc>
                <a:spcPct val="107000"/>
              </a:lnSpc>
              <a:spcAft>
                <a:spcPts val="0"/>
              </a:spcAft>
            </a:pPr>
            <a:endParaRPr lang="ru-RU" dirty="0">
              <a:latin typeface="Times New Roman" panose="02020603050405020304" pitchFamily="18" charset="0"/>
              <a:cs typeface="Times New Roman" panose="02020603050405020304" pitchFamily="18" charset="0"/>
            </a:endParaRPr>
          </a:p>
          <a:p>
            <a:pPr>
              <a:lnSpc>
                <a:spcPct val="107000"/>
              </a:lnSpc>
              <a:spcAft>
                <a:spcPts val="0"/>
              </a:spcAft>
            </a:pPr>
            <a:endParaRPr lang="ru-RU" dirty="0">
              <a:latin typeface="Times New Roman" panose="02020603050405020304" pitchFamily="18" charset="0"/>
              <a:cs typeface="Times New Roman" panose="02020603050405020304" pitchFamily="18" charset="0"/>
            </a:endParaRPr>
          </a:p>
        </p:txBody>
      </p:sp>
      <p:cxnSp>
        <p:nvCxnSpPr>
          <p:cNvPr id="17" name="Прямая соединительная линия 16"/>
          <p:cNvCxnSpPr/>
          <p:nvPr/>
        </p:nvCxnSpPr>
        <p:spPr>
          <a:xfrm>
            <a:off x="3191741" y="5955374"/>
            <a:ext cx="5343525" cy="29602"/>
          </a:xfrm>
          <a:prstGeom prst="line">
            <a:avLst/>
          </a:prstGeom>
          <a:ln/>
        </p:spPr>
        <p:style>
          <a:lnRef idx="3">
            <a:schemeClr val="accent3"/>
          </a:lnRef>
          <a:fillRef idx="0">
            <a:schemeClr val="accent3"/>
          </a:fillRef>
          <a:effectRef idx="2">
            <a:schemeClr val="accent3"/>
          </a:effectRef>
          <a:fontRef idx="minor">
            <a:schemeClr val="tx1"/>
          </a:fontRef>
        </p:style>
      </p:cxnSp>
      <p:sp>
        <p:nvSpPr>
          <p:cNvPr id="6" name="Прямоугольник 5"/>
          <p:cNvSpPr/>
          <p:nvPr/>
        </p:nvSpPr>
        <p:spPr>
          <a:xfrm>
            <a:off x="2071671" y="290730"/>
            <a:ext cx="7072330" cy="400110"/>
          </a:xfrm>
          <a:prstGeom prst="rect">
            <a:avLst/>
          </a:prstGeom>
          <a:solidFill>
            <a:schemeClr val="bg2">
              <a:lumMod val="25000"/>
            </a:schemeClr>
          </a:solidFill>
        </p:spPr>
        <p:txBody>
          <a:bodyPr wrap="square">
            <a:spAutoFit/>
          </a:bodyPr>
          <a:lstStyle/>
          <a:p>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smtClean="0">
                <a:solidFill>
                  <a:schemeClr val="bg1"/>
                </a:solidFill>
                <a:latin typeface="Times New Roman" panose="02020603050405020304" pitchFamily="18" charset="0"/>
                <a:cs typeface="Times New Roman" panose="02020603050405020304" pitchFamily="18" charset="0"/>
              </a:rPr>
              <a:t> </a:t>
            </a:r>
            <a:r>
              <a:rPr lang="ru-RU" sz="2000" b="1" dirty="0">
                <a:solidFill>
                  <a:schemeClr val="bg1"/>
                </a:solidFill>
                <a:latin typeface="Times New Roman" panose="02020603050405020304" pitchFamily="18" charset="0"/>
                <a:cs typeface="Times New Roman" panose="02020603050405020304" pitchFamily="18" charset="0"/>
              </a:rPr>
              <a:t>ОПРЕДЕЛЕНИЕ ХИМИЧЕСКИХ СВОЙСТВ </a:t>
            </a:r>
            <a:r>
              <a:rPr lang="ru-RU" sz="2000" b="1" dirty="0" smtClean="0">
                <a:solidFill>
                  <a:schemeClr val="bg1"/>
                </a:solidFill>
                <a:latin typeface="Times New Roman" panose="02020603050405020304" pitchFamily="18" charset="0"/>
                <a:cs typeface="Times New Roman" panose="02020603050405020304" pitchFamily="18" charset="0"/>
              </a:rPr>
              <a:t>ВОДЫ</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181225" y="956613"/>
            <a:ext cx="6962775" cy="1754326"/>
          </a:xfrm>
          <a:prstGeom prst="rect">
            <a:avLst/>
          </a:prstGeom>
        </p:spPr>
        <p:txBody>
          <a:bodyPr wrap="square">
            <a:spAutoFit/>
          </a:bodyPr>
          <a:lstStyle/>
          <a:p>
            <a:r>
              <a:rPr lang="ru-RU" b="1" i="1" dirty="0">
                <a:solidFill>
                  <a:srgbClr val="000000"/>
                </a:solidFill>
                <a:latin typeface="Times New Roman" panose="02020603050405020304" pitchFamily="18" charset="0"/>
                <a:ea typeface="Times New Roman" panose="02020603050405020304" pitchFamily="18" charset="0"/>
              </a:rPr>
              <a:t>Опыт №1 Определение кислотности воды  озера</a:t>
            </a:r>
          </a:p>
          <a:p>
            <a:r>
              <a:rPr lang="ru-RU" b="1" dirty="0">
                <a:latin typeface="Times New Roman" panose="02020603050405020304" pitchFamily="18" charset="0"/>
                <a:cs typeface="Times New Roman" panose="02020603050405020304" pitchFamily="18" charset="0"/>
              </a:rPr>
              <a:t>Оборудование и реактивы:</a:t>
            </a:r>
            <a:r>
              <a:rPr lang="ru-RU" dirty="0">
                <a:latin typeface="Times New Roman" panose="02020603050405020304" pitchFamily="18" charset="0"/>
                <a:cs typeface="Times New Roman" panose="02020603050405020304" pitchFamily="18" charset="0"/>
              </a:rPr>
              <a:t> планшетки, пробы воды, универсальный индикатор, стандартная шкала рН среды.</a:t>
            </a:r>
          </a:p>
          <a:p>
            <a:r>
              <a:rPr lang="ru-RU" b="1" dirty="0">
                <a:latin typeface="Times New Roman" panose="02020603050405020304" pitchFamily="18" charset="0"/>
                <a:cs typeface="Times New Roman" panose="02020603050405020304" pitchFamily="18" charset="0"/>
              </a:rPr>
              <a:t>Ход работы:</a:t>
            </a:r>
            <a:r>
              <a:rPr lang="ru-RU" dirty="0">
                <a:latin typeface="Times New Roman" panose="02020603050405020304" pitchFamily="18" charset="0"/>
                <a:cs typeface="Times New Roman" panose="02020603050405020304" pitchFamily="18" charset="0"/>
              </a:rPr>
              <a:t> в лунку планшетку внести по 10 капель пробы  воды и </a:t>
            </a:r>
            <a:r>
              <a:rPr lang="ru-RU" dirty="0" smtClean="0">
                <a:latin typeface="Times New Roman" panose="02020603050405020304" pitchFamily="18" charset="0"/>
                <a:cs typeface="Times New Roman" panose="02020603050405020304" pitchFamily="18" charset="0"/>
              </a:rPr>
              <a:t>опустили в </a:t>
            </a:r>
            <a:r>
              <a:rPr lang="ru-RU" dirty="0">
                <a:latin typeface="Times New Roman" panose="02020603050405020304" pitchFamily="18" charset="0"/>
                <a:cs typeface="Times New Roman" panose="02020603050405020304" pitchFamily="18" charset="0"/>
              </a:rPr>
              <a:t>каждую полоску индикаторной бумаги. </a:t>
            </a:r>
            <a:r>
              <a:rPr lang="ru-RU" dirty="0" smtClean="0">
                <a:latin typeface="Times New Roman" panose="02020603050405020304" pitchFamily="18" charset="0"/>
                <a:cs typeface="Times New Roman" panose="02020603050405020304" pitchFamily="18" charset="0"/>
              </a:rPr>
              <a:t>Сравнили </a:t>
            </a:r>
            <a:r>
              <a:rPr lang="ru-RU" dirty="0">
                <a:latin typeface="Times New Roman" panose="02020603050405020304" pitchFamily="18" charset="0"/>
                <a:cs typeface="Times New Roman" panose="02020603050405020304" pitchFamily="18" charset="0"/>
              </a:rPr>
              <a:t>цвет индикаторной бумаги со стандартной шкалой pH. </a:t>
            </a:r>
            <a:endPar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4463790" y="5951270"/>
            <a:ext cx="4465927" cy="981423"/>
          </a:xfrm>
          <a:prstGeom prst="rect">
            <a:avLst/>
          </a:prstGeom>
        </p:spPr>
        <p:txBody>
          <a:bodyPr wrap="square">
            <a:spAutoFit/>
          </a:bodyPr>
          <a:lstStyle/>
          <a:p>
            <a:pPr marL="90170">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Показатель величины рН во всех отборах проб воды имеет значение – 8 (среда слабощелочная).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857489" y="2567771"/>
            <a:ext cx="6010288" cy="507831"/>
          </a:xfrm>
          <a:prstGeom prst="rect">
            <a:avLst/>
          </a:prstGeom>
        </p:spPr>
        <p:txBody>
          <a:bodyPr wrap="square">
            <a:spAutoFit/>
          </a:bodyPr>
          <a:lstStyle/>
          <a:p>
            <a:pPr algn="just">
              <a:lnSpc>
                <a:spcPct val="150000"/>
              </a:lnSpc>
              <a:spcAft>
                <a:spcPts val="8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Таблица №3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Определение степени кислотности воды.</a:t>
            </a:r>
          </a:p>
        </p:txBody>
      </p:sp>
      <p:cxnSp>
        <p:nvCxnSpPr>
          <p:cNvPr id="15" name="Прямая соединительная линия 14"/>
          <p:cNvCxnSpPr/>
          <p:nvPr/>
        </p:nvCxnSpPr>
        <p:spPr>
          <a:xfrm>
            <a:off x="4384936" y="5523056"/>
            <a:ext cx="0" cy="1334944"/>
          </a:xfrm>
          <a:prstGeom prst="line">
            <a:avLst/>
          </a:prstGeom>
          <a:ln/>
        </p:spPr>
        <p:style>
          <a:lnRef idx="3">
            <a:schemeClr val="accent3"/>
          </a:lnRef>
          <a:fillRef idx="0">
            <a:schemeClr val="accent3"/>
          </a:fillRef>
          <a:effectRef idx="2">
            <a:schemeClr val="accent3"/>
          </a:effectRef>
          <a:fontRef idx="minor">
            <a:schemeClr val="tx1"/>
          </a:fontRef>
        </p:style>
      </p:cxnSp>
      <p:graphicFrame>
        <p:nvGraphicFramePr>
          <p:cNvPr id="4" name="Таблица 3"/>
          <p:cNvGraphicFramePr>
            <a:graphicFrameLocks noGrp="1"/>
          </p:cNvGraphicFramePr>
          <p:nvPr>
            <p:extLst>
              <p:ext uri="{D42A27DB-BD31-4B8C-83A1-F6EECF244321}">
                <p14:modId xmlns:p14="http://schemas.microsoft.com/office/powerpoint/2010/main" xmlns="" val="3472689805"/>
              </p:ext>
            </p:extLst>
          </p:nvPr>
        </p:nvGraphicFramePr>
        <p:xfrm>
          <a:off x="2500298" y="3143248"/>
          <a:ext cx="5293044" cy="2523744"/>
        </p:xfrm>
        <a:graphic>
          <a:graphicData uri="http://schemas.openxmlformats.org/drawingml/2006/table">
            <a:tbl>
              <a:tblPr firstRow="1" firstCol="1" bandRow="1">
                <a:tableStyleId>{5940675A-B579-460E-94D1-54222C63F5DA}</a:tableStyleId>
              </a:tblPr>
              <a:tblGrid>
                <a:gridCol w="1323023">
                  <a:extLst>
                    <a:ext uri="{9D8B030D-6E8A-4147-A177-3AD203B41FA5}">
                      <a16:colId xmlns:a16="http://schemas.microsoft.com/office/drawing/2014/main" xmlns="" val="3343947755"/>
                    </a:ext>
                  </a:extLst>
                </a:gridCol>
                <a:gridCol w="1323023">
                  <a:extLst>
                    <a:ext uri="{9D8B030D-6E8A-4147-A177-3AD203B41FA5}">
                      <a16:colId xmlns:a16="http://schemas.microsoft.com/office/drawing/2014/main" xmlns="" val="263882354"/>
                    </a:ext>
                  </a:extLst>
                </a:gridCol>
                <a:gridCol w="1323499">
                  <a:extLst>
                    <a:ext uri="{9D8B030D-6E8A-4147-A177-3AD203B41FA5}">
                      <a16:colId xmlns:a16="http://schemas.microsoft.com/office/drawing/2014/main" xmlns="" val="2337515784"/>
                    </a:ext>
                  </a:extLst>
                </a:gridCol>
                <a:gridCol w="1323499">
                  <a:extLst>
                    <a:ext uri="{9D8B030D-6E8A-4147-A177-3AD203B41FA5}">
                      <a16:colId xmlns:a16="http://schemas.microsoft.com/office/drawing/2014/main" xmlns="" val="2576781071"/>
                    </a:ext>
                  </a:extLst>
                </a:gridCol>
              </a:tblGrid>
              <a:tr h="0">
                <a:tc rowSpan="2">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Проба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gridSpan="3">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Дата отбора воды</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575023837"/>
                  </a:ext>
                </a:extLst>
              </a:tr>
              <a:tr h="0">
                <a:tc vMerge="1">
                  <a:txBody>
                    <a:bodyPr/>
                    <a:lstStyle/>
                    <a:p>
                      <a:endParaRPr lang="ru-RU"/>
                    </a:p>
                  </a:txBody>
                  <a:tcPr/>
                </a:tc>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Отбор воды  №1  18.07.20</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Отбор воды №2 23.08.20</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Отбор воды №3   20.09.20</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4216933251"/>
                  </a:ext>
                </a:extLst>
              </a:tr>
              <a:tr h="0">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№1</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pH=8</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pH=8</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pH=8</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005055751"/>
                  </a:ext>
                </a:extLst>
              </a:tr>
              <a:tr h="0">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№2</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pH=8</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pH=8</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pH=8</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067519890"/>
                  </a:ext>
                </a:extLst>
              </a:tr>
              <a:tr h="0">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№3</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pH=8</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pH=8</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pH=8</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55281896"/>
                  </a:ext>
                </a:extLst>
              </a:tr>
              <a:tr h="0">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№4</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pH=8</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pH=8</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pH=8</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018453496"/>
                  </a:ext>
                </a:extLst>
              </a:tr>
              <a:tr h="0">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№5</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pH=8</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pH=8</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pH=8</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4068817977"/>
                  </a:ext>
                </a:extLst>
              </a:tr>
              <a:tr h="0">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№6</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pH=8</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pH=8</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pH=8</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859288053"/>
                  </a:ext>
                </a:extLst>
              </a:tr>
            </a:tbl>
          </a:graphicData>
        </a:graphic>
      </p:graphicFrame>
      <p:pic>
        <p:nvPicPr>
          <p:cNvPr id="11" name="Рисунок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2091695" cy="6858000"/>
          </a:xfrm>
          <a:prstGeom prst="rect">
            <a:avLst/>
          </a:prstGeom>
        </p:spPr>
      </p:pic>
    </p:spTree>
    <p:extLst>
      <p:ext uri="{BB962C8B-B14F-4D97-AF65-F5344CB8AC3E}">
        <p14:creationId xmlns:p14="http://schemas.microsoft.com/office/powerpoint/2010/main" xmlns="" val="1627373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00562" y="785794"/>
            <a:ext cx="4280339"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ru-RU" dirty="0"/>
              <a:t> </a:t>
            </a:r>
            <a:r>
              <a:rPr lang="ru-RU" alt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Для исследования были взяты пробы в </a:t>
            </a:r>
            <a:r>
              <a:rPr lang="ru-RU" alt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пяти </a:t>
            </a:r>
            <a:r>
              <a:rPr lang="ru-RU" alt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местах методом </a:t>
            </a:r>
            <a:r>
              <a:rPr lang="ru-RU" alt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процеживания . </a:t>
            </a:r>
            <a:r>
              <a:rPr lang="ru-RU" altLang="ru-RU" dirty="0">
                <a:latin typeface="Times New Roman" pitchFamily="18" charset="0"/>
                <a:cs typeface="Times New Roman" pitchFamily="18" charset="0"/>
              </a:rPr>
              <a:t>З</a:t>
            </a:r>
            <a:r>
              <a:rPr lang="ru-RU" dirty="0">
                <a:latin typeface="Times New Roman" pitchFamily="18" charset="0"/>
                <a:cs typeface="Times New Roman" pitchFamily="18" charset="0"/>
              </a:rPr>
              <a:t>ачерпывали воду из водоема и ее процеживание проводили через планктонную сеть. </a:t>
            </a:r>
            <a:r>
              <a:rPr lang="ru-RU" altLang="ru-RU" b="1" dirty="0">
                <a:solidFill>
                  <a:srgbClr val="000000"/>
                </a:solidFill>
                <a:latin typeface="Times New Roman" pitchFamily="18" charset="0"/>
                <a:ea typeface="Times New Roman" panose="02020603050405020304" pitchFamily="18" charset="0"/>
                <a:cs typeface="Times New Roman" pitchFamily="18" charset="0"/>
              </a:rPr>
              <a:t>Отбор </a:t>
            </a:r>
            <a:r>
              <a:rPr lang="ru-RU" altLang="ru-RU" dirty="0">
                <a:solidFill>
                  <a:srgbClr val="000000"/>
                </a:solidFill>
                <a:latin typeface="Times New Roman" pitchFamily="18" charset="0"/>
                <a:ea typeface="Times New Roman" panose="02020603050405020304" pitchFamily="18" charset="0"/>
                <a:cs typeface="Times New Roman" pitchFamily="18" charset="0"/>
              </a:rPr>
              <a:t>проб проводили </a:t>
            </a:r>
            <a:r>
              <a:rPr lang="ru-RU" altLang="ru-RU" b="1" dirty="0">
                <a:solidFill>
                  <a:srgbClr val="000000"/>
                </a:solidFill>
                <a:latin typeface="Times New Roman" pitchFamily="18" charset="0"/>
                <a:ea typeface="Times New Roman" panose="02020603050405020304" pitchFamily="18" charset="0"/>
                <a:cs typeface="Times New Roman" pitchFamily="18" charset="0"/>
              </a:rPr>
              <a:t>три</a:t>
            </a:r>
            <a:r>
              <a:rPr lang="ru-RU" altLang="ru-RU" dirty="0">
                <a:solidFill>
                  <a:srgbClr val="000000"/>
                </a:solidFill>
                <a:latin typeface="Times New Roman" pitchFamily="18" charset="0"/>
                <a:ea typeface="Times New Roman" panose="02020603050405020304" pitchFamily="18" charset="0"/>
                <a:cs typeface="Times New Roman" pitchFamily="18" charset="0"/>
              </a:rPr>
              <a:t> раза. </a:t>
            </a:r>
          </a:p>
        </p:txBody>
      </p:sp>
      <p:sp>
        <p:nvSpPr>
          <p:cNvPr id="6" name="Прямоугольник 5"/>
          <p:cNvSpPr/>
          <p:nvPr/>
        </p:nvSpPr>
        <p:spPr>
          <a:xfrm>
            <a:off x="0" y="275510"/>
            <a:ext cx="9144000" cy="523220"/>
          </a:xfrm>
          <a:prstGeom prst="rect">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ru-RU" b="1" dirty="0"/>
              <a:t>                        </a:t>
            </a:r>
            <a:r>
              <a:rPr lang="ru-RU" sz="2800" b="1" dirty="0">
                <a:latin typeface="Times New Roman" panose="02020603050405020304" pitchFamily="18" charset="0"/>
                <a:cs typeface="Times New Roman" panose="02020603050405020304" pitchFamily="18" charset="0"/>
              </a:rPr>
              <a:t>ОТБОР ПРОБ ПОЛОВОЗРЕЛЫХ ОСОБЕЙ</a:t>
            </a:r>
            <a:endParaRPr lang="ru-RU" sz="2800"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descr="C:\Users\User\Desktop\Безымянный.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237" y="1283471"/>
            <a:ext cx="4028870" cy="5117329"/>
          </a:xfrm>
          <a:prstGeom prst="rect">
            <a:avLst/>
          </a:prstGeom>
          <a:noFill/>
          <a:ln>
            <a:solidFill>
              <a:schemeClr val="bg2">
                <a:lumMod val="50000"/>
              </a:schemeClr>
            </a:solidFill>
          </a:ln>
        </p:spPr>
      </p:pic>
      <p:graphicFrame>
        <p:nvGraphicFramePr>
          <p:cNvPr id="2" name="Таблица 1"/>
          <p:cNvGraphicFramePr>
            <a:graphicFrameLocks noGrp="1"/>
          </p:cNvGraphicFramePr>
          <p:nvPr>
            <p:extLst>
              <p:ext uri="{D42A27DB-BD31-4B8C-83A1-F6EECF244321}">
                <p14:modId xmlns:p14="http://schemas.microsoft.com/office/powerpoint/2010/main" xmlns="" val="2498769188"/>
              </p:ext>
            </p:extLst>
          </p:nvPr>
        </p:nvGraphicFramePr>
        <p:xfrm>
          <a:off x="4572000" y="3212592"/>
          <a:ext cx="4572000" cy="3645408"/>
        </p:xfrm>
        <a:graphic>
          <a:graphicData uri="http://schemas.openxmlformats.org/drawingml/2006/table">
            <a:tbl>
              <a:tblPr firstRow="1" firstCol="1" bandRow="1"/>
              <a:tblGrid>
                <a:gridCol w="1039697">
                  <a:extLst>
                    <a:ext uri="{9D8B030D-6E8A-4147-A177-3AD203B41FA5}">
                      <a16:colId xmlns:a16="http://schemas.microsoft.com/office/drawing/2014/main" xmlns="" val="3406269147"/>
                    </a:ext>
                  </a:extLst>
                </a:gridCol>
                <a:gridCol w="1567915">
                  <a:extLst>
                    <a:ext uri="{9D8B030D-6E8A-4147-A177-3AD203B41FA5}">
                      <a16:colId xmlns:a16="http://schemas.microsoft.com/office/drawing/2014/main" xmlns="" val="3528468932"/>
                    </a:ext>
                  </a:extLst>
                </a:gridCol>
                <a:gridCol w="1964388">
                  <a:extLst>
                    <a:ext uri="{9D8B030D-6E8A-4147-A177-3AD203B41FA5}">
                      <a16:colId xmlns:a16="http://schemas.microsoft.com/office/drawing/2014/main" xmlns="" val="71153570"/>
                    </a:ext>
                  </a:extLst>
                </a:gridCol>
              </a:tblGrid>
              <a:tr h="775311">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Номер пробы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Координаты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Объем процеживаемой воды, л.</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8761056"/>
                  </a:ext>
                </a:extLst>
              </a:tr>
              <a:tr h="516874">
                <a:tc>
                  <a:txBody>
                    <a:bodyPr/>
                    <a:lstStyle/>
                    <a:p>
                      <a:pPr>
                        <a:lnSpc>
                          <a:spcPct val="115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54°43'28''N—76°31'17''E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150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3421074"/>
                  </a:ext>
                </a:extLst>
              </a:tr>
              <a:tr h="516874">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54°43'30''N—76°30'26''E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150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7920414"/>
                  </a:ext>
                </a:extLst>
              </a:tr>
              <a:tr h="516874">
                <a:tc>
                  <a:txBody>
                    <a:bodyPr/>
                    <a:lstStyle/>
                    <a:p>
                      <a:pPr>
                        <a:lnSpc>
                          <a:spcPct val="115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54°42'54''N—76°28'11''E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150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9748262"/>
                  </a:ext>
                </a:extLst>
              </a:tr>
              <a:tr h="516874">
                <a:tc>
                  <a:txBody>
                    <a:bodyPr/>
                    <a:lstStyle/>
                    <a:p>
                      <a:pPr>
                        <a:lnSpc>
                          <a:spcPct val="115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54°42'254''N—76°28'52''E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150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8517874"/>
                  </a:ext>
                </a:extLst>
              </a:tr>
              <a:tr h="516874">
                <a:tc>
                  <a:txBody>
                    <a:bodyPr/>
                    <a:lstStyle/>
                    <a:p>
                      <a:pPr>
                        <a:lnSpc>
                          <a:spcPct val="115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54°42'50''N—76°31'59''E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150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3947749"/>
                  </a:ext>
                </a:extLst>
              </a:tr>
            </a:tbl>
          </a:graphicData>
        </a:graphic>
      </p:graphicFrame>
      <p:sp>
        <p:nvSpPr>
          <p:cNvPr id="4" name="Прямоугольник 3"/>
          <p:cNvSpPr/>
          <p:nvPr/>
        </p:nvSpPr>
        <p:spPr>
          <a:xfrm>
            <a:off x="4644008" y="2500306"/>
            <a:ext cx="4499992" cy="729430"/>
          </a:xfrm>
          <a:prstGeom prst="rect">
            <a:avLst/>
          </a:prstGeom>
        </p:spPr>
        <p:txBody>
          <a:bodyPr wrap="square">
            <a:spAutoFit/>
          </a:bodyPr>
          <a:lstStyle/>
          <a:p>
            <a:pPr>
              <a:lnSpc>
                <a:spcPct val="115000"/>
              </a:lnSpc>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Таблица №1</a:t>
            </a:r>
            <a:r>
              <a:rPr lang="ru-RU" dirty="0">
                <a:latin typeface="Times New Roman" panose="02020603050405020304" pitchFamily="18" charset="0"/>
                <a:ea typeface="Calibri" panose="020F0502020204030204" pitchFamily="34" charset="0"/>
                <a:cs typeface="Times New Roman" panose="02020603050405020304" pitchFamily="18" charset="0"/>
              </a:rPr>
              <a:t> Географические координаты</a:t>
            </a:r>
          </a:p>
          <a:p>
            <a:pP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отбора проб воды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088551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369977"/>
            <a:ext cx="9143999" cy="646331"/>
          </a:xfrm>
          <a:prstGeom prst="rect">
            <a:avLst/>
          </a:prstGeom>
          <a:solidFill>
            <a:srgbClr val="FF9933"/>
          </a:solidFill>
        </p:spPr>
        <p:txBody>
          <a:bodyPr wrap="square">
            <a:spAutoFit/>
          </a:bodyPr>
          <a:lstStyle/>
          <a:p>
            <a:pPr algn="ctr"/>
            <a:r>
              <a:rPr lang="ru-RU" sz="3600" b="1" i="1" dirty="0">
                <a:solidFill>
                  <a:schemeClr val="accent5">
                    <a:lumMod val="50000"/>
                  </a:schemeClr>
                </a:solidFill>
                <a:latin typeface="Times New Roman" pitchFamily="18" charset="0"/>
                <a:cs typeface="Times New Roman" pitchFamily="18" charset="0"/>
              </a:rPr>
              <a:t>Цель наставничества:</a:t>
            </a:r>
            <a:endParaRPr lang="ru-RU" altLang="ru-RU" sz="3600" b="1" i="1" dirty="0">
              <a:solidFill>
                <a:schemeClr val="accent5">
                  <a:lumMod val="50000"/>
                </a:schemeClr>
              </a:solidFill>
              <a:latin typeface="Times New Roman" pitchFamily="18" charset="0"/>
              <a:cs typeface="Times New Roman" pitchFamily="18" charset="0"/>
            </a:endParaRPr>
          </a:p>
        </p:txBody>
      </p:sp>
      <p:sp>
        <p:nvSpPr>
          <p:cNvPr id="7" name="Google Shape;164;p23"/>
          <p:cNvSpPr/>
          <p:nvPr/>
        </p:nvSpPr>
        <p:spPr>
          <a:xfrm>
            <a:off x="-536850" y="600933"/>
            <a:ext cx="1073700" cy="335600"/>
          </a:xfrm>
          <a:prstGeom prst="rect">
            <a:avLst/>
          </a:prstGeom>
          <a:solidFill>
            <a:srgbClr val="8687D1">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Прямоугольник 9"/>
          <p:cNvSpPr/>
          <p:nvPr/>
        </p:nvSpPr>
        <p:spPr>
          <a:xfrm>
            <a:off x="428596" y="1214422"/>
            <a:ext cx="8463884" cy="1569660"/>
          </a:xfrm>
          <a:prstGeom prst="rect">
            <a:avLst/>
          </a:prstGeom>
        </p:spPr>
        <p:txBody>
          <a:bodyPr wrap="square">
            <a:spAutoFit/>
          </a:bodyPr>
          <a:lstStyle/>
          <a:p>
            <a:pPr algn="just"/>
            <a:r>
              <a:rPr lang="ru-RU" sz="2400" dirty="0">
                <a:latin typeface="Times New Roman" pitchFamily="18" charset="0"/>
                <a:cs typeface="Times New Roman" pitchFamily="18" charset="0"/>
              </a:rPr>
              <a:t>создание системы сопровождения исследовательской деятельности </a:t>
            </a:r>
            <a:r>
              <a:rPr lang="ru-RU" sz="2400" b="1" dirty="0">
                <a:latin typeface="Times New Roman" pitchFamily="18" charset="0"/>
                <a:cs typeface="Times New Roman" pitchFamily="18" charset="0"/>
              </a:rPr>
              <a:t>обучающихся</a:t>
            </a:r>
            <a:r>
              <a:rPr lang="ru-RU" sz="2400" dirty="0">
                <a:latin typeface="Times New Roman" pitchFamily="18" charset="0"/>
                <a:cs typeface="Times New Roman" pitchFamily="18" charset="0"/>
              </a:rPr>
              <a:t>, направленной на развитие интеллектуальных и творческих способностей детей, развитию их через наставничество (</a:t>
            </a:r>
            <a:r>
              <a:rPr lang="ru-RU" sz="2400" b="1" i="1" dirty="0">
                <a:latin typeface="Times New Roman" pitchFamily="18" charset="0"/>
                <a:cs typeface="Times New Roman" pitchFamily="18" charset="0"/>
              </a:rPr>
              <a:t>учитель-ученик</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921069"/>
            <a:ext cx="9144000" cy="3936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Google Shape;163;p23"/>
          <p:cNvSpPr/>
          <p:nvPr/>
        </p:nvSpPr>
        <p:spPr>
          <a:xfrm>
            <a:off x="8607150" y="3929066"/>
            <a:ext cx="1073700" cy="9460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30354" y="175292"/>
            <a:ext cx="7213646" cy="400110"/>
          </a:xfrm>
          <a:prstGeom prst="rect">
            <a:avLst/>
          </a:prstGeom>
          <a:solidFill>
            <a:schemeClr val="bg2">
              <a:lumMod val="25000"/>
            </a:schemeClr>
          </a:solidFill>
        </p:spPr>
        <p:txBody>
          <a:bodyPr wrap="square">
            <a:spAutoFit/>
          </a:bodyPr>
          <a:lstStyle/>
          <a:p>
            <a:pPr algn="ctr"/>
            <a:r>
              <a:rPr lang="ru-RU" sz="2000" b="1" dirty="0"/>
              <a:t> </a:t>
            </a:r>
            <a:r>
              <a:rPr lang="ru-RU" sz="2000" b="1" dirty="0">
                <a:solidFill>
                  <a:schemeClr val="bg1"/>
                </a:solidFill>
                <a:latin typeface="Times New Roman" pitchFamily="18" charset="0"/>
                <a:cs typeface="Times New Roman" pitchFamily="18" charset="0"/>
              </a:rPr>
              <a:t>КОЛИЧЕСТВЕННАЯ ОБРАБОТКА ПРОБ </a:t>
            </a:r>
            <a:endParaRPr lang="ru-RU" sz="2000" dirty="0">
              <a:solidFill>
                <a:schemeClr val="bg1"/>
              </a:solidFill>
              <a:latin typeface="Times New Roman" pitchFamily="18" charset="0"/>
              <a:cs typeface="Times New Roman" pitchFamily="18" charset="0"/>
            </a:endParaRPr>
          </a:p>
        </p:txBody>
      </p:sp>
      <p:sp>
        <p:nvSpPr>
          <p:cNvPr id="13" name="Прямоугольник 12"/>
          <p:cNvSpPr/>
          <p:nvPr/>
        </p:nvSpPr>
        <p:spPr>
          <a:xfrm>
            <a:off x="5615796" y="5876578"/>
            <a:ext cx="3424741" cy="685059"/>
          </a:xfrm>
          <a:prstGeom prst="rect">
            <a:avLst/>
          </a:prstGeom>
        </p:spPr>
        <p:txBody>
          <a:bodyPr wrap="square">
            <a:spAutoFit/>
          </a:bodyPr>
          <a:lstStyle/>
          <a:p>
            <a:pPr>
              <a:lnSpc>
                <a:spcPct val="107000"/>
              </a:lnSpc>
              <a:spcAft>
                <a:spcPts val="0"/>
              </a:spcAft>
            </a:pPr>
            <a:endParaRPr lang="ru-RU" dirty="0">
              <a:latin typeface="Times New Roman" panose="02020603050405020304" pitchFamily="18" charset="0"/>
              <a:cs typeface="Times New Roman" panose="02020603050405020304" pitchFamily="18" charset="0"/>
            </a:endParaRPr>
          </a:p>
          <a:p>
            <a:pPr>
              <a:lnSpc>
                <a:spcPct val="107000"/>
              </a:lnSpc>
              <a:spcAft>
                <a:spcPts val="0"/>
              </a:spcAft>
            </a:pPr>
            <a:endParaRPr lang="ru-RU" dirty="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1678976" y="203001"/>
            <a:ext cx="1338828" cy="400110"/>
          </a:xfrm>
          <a:prstGeom prst="rect">
            <a:avLst/>
          </a:prstGeom>
        </p:spPr>
        <p:txBody>
          <a:bodyPr wrap="none">
            <a:spAutoFit/>
          </a:bodyPr>
          <a:lstStyle/>
          <a:p>
            <a:r>
              <a:rPr lang="ru-RU" sz="2000" b="1" dirty="0">
                <a:solidFill>
                  <a:schemeClr val="bg1"/>
                </a:solidFill>
                <a:latin typeface="Times New Roman" panose="02020603050405020304" pitchFamily="18" charset="0"/>
                <a:ea typeface="Calibri" panose="020F0502020204030204" pitchFamily="34" charset="0"/>
              </a:rPr>
              <a:t>                  </a:t>
            </a:r>
            <a:endParaRPr lang="ru-RU" sz="2000" dirty="0">
              <a:solidFill>
                <a:schemeClr val="bg1"/>
              </a:solidFill>
            </a:endParaRPr>
          </a:p>
        </p:txBody>
      </p:sp>
      <p:sp>
        <p:nvSpPr>
          <p:cNvPr id="2" name="Прямоугольник 1"/>
          <p:cNvSpPr/>
          <p:nvPr/>
        </p:nvSpPr>
        <p:spPr>
          <a:xfrm>
            <a:off x="2246586" y="750694"/>
            <a:ext cx="6793951" cy="1938992"/>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 </a:t>
            </a:r>
            <a:r>
              <a:rPr lang="ru-RU" sz="2000" dirty="0">
                <a:latin typeface="Times New Roman" pitchFamily="18" charset="0"/>
                <a:cs typeface="Times New Roman" pitchFamily="18" charset="0"/>
              </a:rPr>
              <a:t>Провела  </a:t>
            </a:r>
            <a:r>
              <a:rPr lang="ru-RU" sz="2000" b="1" dirty="0">
                <a:latin typeface="Times New Roman" pitchFamily="18" charset="0"/>
                <a:cs typeface="Times New Roman" pitchFamily="18" charset="0"/>
              </a:rPr>
              <a:t>подсчёт </a:t>
            </a:r>
            <a:r>
              <a:rPr lang="ru-RU" sz="2000" dirty="0">
                <a:latin typeface="Times New Roman" pitchFamily="18" charset="0"/>
                <a:cs typeface="Times New Roman" pitchFamily="18" charset="0"/>
              </a:rPr>
              <a:t>численности половозрелых рачков в </a:t>
            </a:r>
            <a:r>
              <a:rPr lang="ru-RU" sz="2000" b="1" dirty="0">
                <a:latin typeface="Times New Roman" pitchFamily="18" charset="0"/>
                <a:cs typeface="Times New Roman" pitchFamily="18" charset="0"/>
              </a:rPr>
              <a:t>трех</a:t>
            </a:r>
            <a:r>
              <a:rPr lang="ru-RU" sz="2000" dirty="0">
                <a:latin typeface="Times New Roman" pitchFamily="18" charset="0"/>
                <a:cs typeface="Times New Roman" pitchFamily="18" charset="0"/>
              </a:rPr>
              <a:t> </a:t>
            </a:r>
            <a:r>
              <a:rPr lang="ru-RU" sz="2000" dirty="0">
                <a:solidFill>
                  <a:srgbClr val="FF0000"/>
                </a:solidFill>
                <a:latin typeface="Times New Roman" pitchFamily="18" charset="0"/>
                <a:cs typeface="Times New Roman" pitchFamily="18" charset="0"/>
              </a:rPr>
              <a:t>повторностях </a:t>
            </a:r>
            <a:r>
              <a:rPr lang="ru-RU" sz="2000" dirty="0">
                <a:latin typeface="Times New Roman" pitchFamily="18" charset="0"/>
                <a:cs typeface="Times New Roman" pitchFamily="18" charset="0"/>
              </a:rPr>
              <a:t>в каждой  пробе, вычислив среднее значение численности особей в одном литре воды водоема. Для этого ее содержимое сгущала и выливала в специальную счетную </a:t>
            </a:r>
            <a:r>
              <a:rPr lang="ru-RU" sz="2000" b="1" dirty="0">
                <a:latin typeface="Times New Roman" pitchFamily="18" charset="0"/>
                <a:cs typeface="Times New Roman" pitchFamily="18" charset="0"/>
              </a:rPr>
              <a:t>камеру.</a:t>
            </a:r>
            <a:r>
              <a:rPr lang="ru-RU" sz="2000" dirty="0">
                <a:latin typeface="Times New Roman" pitchFamily="18" charset="0"/>
                <a:cs typeface="Times New Roman" pitchFamily="18" charset="0"/>
              </a:rPr>
              <a:t>  </a:t>
            </a:r>
          </a:p>
          <a:p>
            <a:r>
              <a:rPr lang="ru-RU" sz="2000" dirty="0">
                <a:latin typeface="Times New Roman" pitchFamily="18" charset="0"/>
                <a:cs typeface="Times New Roman" pitchFamily="18" charset="0"/>
              </a:rPr>
              <a:t> </a:t>
            </a:r>
          </a:p>
        </p:txBody>
      </p:sp>
      <p:sp>
        <p:nvSpPr>
          <p:cNvPr id="5" name="Прямоугольник 4"/>
          <p:cNvSpPr/>
          <p:nvPr/>
        </p:nvSpPr>
        <p:spPr>
          <a:xfrm>
            <a:off x="2246586" y="2208021"/>
            <a:ext cx="6619010" cy="4693593"/>
          </a:xfrm>
          <a:prstGeom prst="rect">
            <a:avLst/>
          </a:prstGeom>
        </p:spPr>
        <p:txBody>
          <a:bodyPr wrap="square">
            <a:spAutoFit/>
          </a:bodyPr>
          <a:lstStyle/>
          <a:p>
            <a:pPr algn="just">
              <a:lnSpc>
                <a:spcPct val="115000"/>
              </a:lnSpc>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a:latin typeface="Times New Roman" panose="02020603050405020304" pitchFamily="18" charset="0"/>
                <a:ea typeface="Calibri" panose="020F0502020204030204" pitchFamily="34" charset="0"/>
                <a:cs typeface="Times New Roman" panose="02020603050405020304" pitchFamily="18" charset="0"/>
              </a:rPr>
              <a:t>Камера Горяева </a:t>
            </a:r>
            <a:r>
              <a:rPr lang="ru-RU" sz="2000" dirty="0">
                <a:latin typeface="Times New Roman" pitchFamily="18" charset="0"/>
                <a:ea typeface="Calibri" panose="020F0502020204030204" pitchFamily="34" charset="0"/>
                <a:cs typeface="Times New Roman" pitchFamily="18" charset="0"/>
              </a:rPr>
              <a:t>- небольшой сосуд, на дне которого имеются насечки в виде </a:t>
            </a:r>
            <a:r>
              <a:rPr lang="ru-RU" sz="2000" dirty="0" smtClean="0">
                <a:latin typeface="Times New Roman" pitchFamily="18" charset="0"/>
                <a:ea typeface="Calibri" panose="020F0502020204030204" pitchFamily="34" charset="0"/>
                <a:cs typeface="Times New Roman" pitchFamily="18" charset="0"/>
              </a:rPr>
              <a:t>квадратов </a:t>
            </a:r>
            <a:r>
              <a:rPr lang="ru-RU" sz="2000" dirty="0">
                <a:latin typeface="Times New Roman" pitchFamily="18" charset="0"/>
                <a:ea typeface="Calibri" panose="020F0502020204030204" pitchFamily="34" charset="0"/>
                <a:cs typeface="Times New Roman" pitchFamily="18" charset="0"/>
              </a:rPr>
              <a:t>с определенной длиной стороны (например, 1 см). Изготовили   камеру самостоятельно – взяли  чашку  Петри  и  расчертили  (штрихом)  на  ней  сетку  со  стороной квадрата  1  см.  Подсчитав число особей в нескольких квадратах, можно определить общее число особей каждого вида в пробе.</a:t>
            </a:r>
          </a:p>
          <a:p>
            <a:pPr>
              <a:lnSpc>
                <a:spcPct val="115000"/>
              </a:lnSpc>
              <a:spcAft>
                <a:spcPts val="0"/>
              </a:spcAft>
            </a:pPr>
            <a:r>
              <a:rPr lang="ru-RU" sz="2000" dirty="0">
                <a:latin typeface="Times New Roman" pitchFamily="18" charset="0"/>
                <a:ea typeface="Calibri" panose="020F0502020204030204" pitchFamily="34" charset="0"/>
                <a:cs typeface="Times New Roman" pitchFamily="18" charset="0"/>
              </a:rPr>
              <a:t>M</a:t>
            </a:r>
            <a:r>
              <a:rPr lang="ru-RU" sz="2000" baseline="-25000" dirty="0">
                <a:latin typeface="Times New Roman" panose="02020603050405020304" pitchFamily="18" charset="0"/>
                <a:ea typeface="Calibri" panose="020F0502020204030204" pitchFamily="34" charset="0"/>
                <a:cs typeface="Times New Roman" panose="02020603050405020304" pitchFamily="18" charset="0"/>
              </a:rPr>
              <a:t>(ср)</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u="sng" dirty="0">
                <a:latin typeface="Times New Roman" panose="02020603050405020304" pitchFamily="18" charset="0"/>
                <a:ea typeface="Calibri" panose="020F0502020204030204" pitchFamily="34" charset="0"/>
                <a:cs typeface="Times New Roman" panose="02020603050405020304" pitchFamily="18" charset="0"/>
              </a:rPr>
              <a:t>M(</a:t>
            </a:r>
            <a:r>
              <a:rPr lang="ru-RU" sz="2000" u="sng" baseline="-25000" dirty="0">
                <a:latin typeface="Times New Roman" panose="02020603050405020304" pitchFamily="18" charset="0"/>
                <a:ea typeface="Calibri" panose="020F0502020204030204" pitchFamily="34" charset="0"/>
                <a:cs typeface="Times New Roman" panose="02020603050405020304" pitchFamily="18" charset="0"/>
              </a:rPr>
              <a:t>сумм)</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           V(</a:t>
            </a:r>
            <a:r>
              <a:rPr lang="ru-RU" sz="2000" baseline="-25000" dirty="0">
                <a:latin typeface="Times New Roman" panose="02020603050405020304" pitchFamily="18" charset="0"/>
                <a:ea typeface="Calibri" panose="020F0502020204030204" pitchFamily="34" charset="0"/>
                <a:cs typeface="Times New Roman" panose="02020603050405020304" pitchFamily="18" charset="0"/>
              </a:rPr>
              <a:t>обл.)</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M </a:t>
            </a:r>
            <a:r>
              <a:rPr lang="ru-RU" sz="2000" baseline="-25000" dirty="0">
                <a:latin typeface="Times New Roman" panose="02020603050405020304" pitchFamily="18" charset="0"/>
                <a:ea typeface="Calibri" panose="020F0502020204030204" pitchFamily="34" charset="0"/>
                <a:cs typeface="Times New Roman" panose="02020603050405020304" pitchFamily="18" charset="0"/>
              </a:rPr>
              <a:t>ср</a:t>
            </a:r>
            <a:r>
              <a:rPr lang="ru-RU" sz="2000" dirty="0">
                <a:latin typeface="Times New Roman" panose="02020603050405020304" pitchFamily="18" charset="0"/>
                <a:ea typeface="Calibri" panose="020F0502020204030204" pitchFamily="34" charset="0"/>
                <a:cs typeface="Times New Roman" panose="02020603050405020304" pitchFamily="18" charset="0"/>
              </a:rPr>
              <a:t> - средняя численность вида в литре воды водоема,</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M</a:t>
            </a:r>
            <a:r>
              <a:rPr lang="ru-RU" sz="2000" baseline="-25000" dirty="0">
                <a:latin typeface="Times New Roman" panose="02020603050405020304" pitchFamily="18" charset="0"/>
                <a:ea typeface="Calibri" panose="020F0502020204030204" pitchFamily="34" charset="0"/>
                <a:cs typeface="Times New Roman" panose="02020603050405020304" pitchFamily="18" charset="0"/>
              </a:rPr>
              <a:t>(сумм)</a:t>
            </a:r>
            <a:r>
              <a:rPr lang="ru-RU" sz="2000" dirty="0">
                <a:latin typeface="Times New Roman" panose="02020603050405020304" pitchFamily="18" charset="0"/>
                <a:ea typeface="Calibri" panose="020F0502020204030204" pitchFamily="34" charset="0"/>
                <a:cs typeface="Times New Roman" panose="02020603050405020304" pitchFamily="18" charset="0"/>
              </a:rPr>
              <a:t>- численность вида в пробе, </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V</a:t>
            </a:r>
            <a:r>
              <a:rPr lang="ru-RU" sz="2000" baseline="-25000" dirty="0">
                <a:latin typeface="Times New Roman" panose="02020603050405020304" pitchFamily="18" charset="0"/>
                <a:ea typeface="Calibri" panose="020F0502020204030204" pitchFamily="34" charset="0"/>
                <a:cs typeface="Times New Roman" panose="02020603050405020304" pitchFamily="18" charset="0"/>
              </a:rPr>
              <a:t>(обл.)</a:t>
            </a:r>
            <a:r>
              <a:rPr lang="ru-RU" sz="2000" dirty="0">
                <a:latin typeface="Times New Roman" panose="02020603050405020304" pitchFamily="18" charset="0"/>
                <a:ea typeface="Calibri" panose="020F0502020204030204" pitchFamily="34" charset="0"/>
                <a:cs typeface="Times New Roman" panose="02020603050405020304" pitchFamily="18" charset="0"/>
              </a:rPr>
              <a:t> - объем обловленной воды в литрах.</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ru-RU" sz="2000" dirty="0">
              <a:latin typeface="Times New Roman" pitchFamily="18" charset="0"/>
              <a:ea typeface="Calibri" panose="020F0502020204030204" pitchFamily="34" charset="0"/>
              <a:cs typeface="Times New Roman"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341" y="0"/>
            <a:ext cx="2061093" cy="6858000"/>
          </a:xfrm>
          <a:prstGeom prst="rect">
            <a:avLst/>
          </a:prstGeom>
        </p:spPr>
      </p:pic>
    </p:spTree>
    <p:extLst>
      <p:ext uri="{BB962C8B-B14F-4D97-AF65-F5344CB8AC3E}">
        <p14:creationId xmlns:p14="http://schemas.microsoft.com/office/powerpoint/2010/main" xmlns="" val="2667457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0364" y="928670"/>
            <a:ext cx="5793828" cy="685059"/>
          </a:xfrm>
          <a:prstGeom prst="rect">
            <a:avLst/>
          </a:prstGeom>
        </p:spPr>
        <p:txBody>
          <a:bodyPr wrap="square">
            <a:spAutoFit/>
          </a:bodyPr>
          <a:lstStyle/>
          <a:p>
            <a:pPr algn="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График сезонной численности половозрелых особей,  на 1 литр воды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Диаграмма 2"/>
          <p:cNvGraphicFramePr/>
          <p:nvPr>
            <p:extLst>
              <p:ext uri="{D42A27DB-BD31-4B8C-83A1-F6EECF244321}">
                <p14:modId xmlns:p14="http://schemas.microsoft.com/office/powerpoint/2010/main" xmlns="" val="3609372083"/>
              </p:ext>
            </p:extLst>
          </p:nvPr>
        </p:nvGraphicFramePr>
        <p:xfrm>
          <a:off x="3428992" y="1571612"/>
          <a:ext cx="4889453" cy="2457183"/>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1930354" y="175292"/>
            <a:ext cx="7213646" cy="707886"/>
          </a:xfrm>
          <a:prstGeom prst="rect">
            <a:avLst/>
          </a:prstGeom>
          <a:solidFill>
            <a:schemeClr val="bg2">
              <a:lumMod val="25000"/>
            </a:schemeClr>
          </a:solidFill>
        </p:spPr>
        <p:txBody>
          <a:bodyPr wrap="square">
            <a:spAutoFit/>
          </a:bodyPr>
          <a:lstStyle/>
          <a:p>
            <a:pPr algn="ctr"/>
            <a:r>
              <a:rPr lang="ru-RU"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РАСПРЕДЕЛЕНИЕ АРТЕМИЙ ПО АКВАТОРИИ ОЗЕРА ЛЕЧЕБНОЕ</a:t>
            </a:r>
            <a:endParaRPr lang="ru-RU" sz="20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340" y="0"/>
            <a:ext cx="2061093" cy="6858000"/>
          </a:xfrm>
          <a:prstGeom prst="rect">
            <a:avLst/>
          </a:prstGeom>
        </p:spPr>
      </p:pic>
      <p:sp>
        <p:nvSpPr>
          <p:cNvPr id="6" name="Прямоугольник 5"/>
          <p:cNvSpPr/>
          <p:nvPr/>
        </p:nvSpPr>
        <p:spPr>
          <a:xfrm>
            <a:off x="3571868" y="4288066"/>
            <a:ext cx="5398314" cy="2569934"/>
          </a:xfrm>
          <a:prstGeom prst="rect">
            <a:avLst/>
          </a:prstGeom>
        </p:spPr>
        <p:txBody>
          <a:bodyPr wrap="square">
            <a:spAutoFit/>
          </a:bodyPr>
          <a:lstStyle/>
          <a:p>
            <a:pPr algn="just">
              <a:lnSpc>
                <a:spcPct val="115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Средняя численность половозрелых особей в отборе </a:t>
            </a:r>
            <a:r>
              <a:rPr lang="ru-RU" sz="1400" b="1" u="sng" dirty="0">
                <a:latin typeface="Times New Roman" panose="02020603050405020304" pitchFamily="18" charset="0"/>
                <a:ea typeface="Calibri" panose="020F0502020204030204" pitchFamily="34" charset="0"/>
                <a:cs typeface="Times New Roman" panose="02020603050405020304" pitchFamily="18" charset="0"/>
              </a:rPr>
              <a:t>№1 от</a:t>
            </a:r>
            <a:r>
              <a:rPr lang="ru-RU" sz="1400" u="sng"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18 июля 2020 года составила: в </a:t>
            </a:r>
            <a:r>
              <a:rPr lang="ru-RU" sz="1400" b="1" dirty="0">
                <a:latin typeface="Times New Roman" panose="02020603050405020304" pitchFamily="18" charset="0"/>
                <a:ea typeface="Calibri" panose="020F0502020204030204" pitchFamily="34" charset="0"/>
                <a:cs typeface="Times New Roman" panose="02020603050405020304" pitchFamily="18" charset="0"/>
              </a:rPr>
              <a:t>пробе №1</a:t>
            </a:r>
            <a:r>
              <a:rPr lang="ru-RU" sz="1400" dirty="0">
                <a:latin typeface="Times New Roman" panose="02020603050405020304" pitchFamily="18" charset="0"/>
                <a:ea typeface="Calibri" panose="020F0502020204030204" pitchFamily="34" charset="0"/>
                <a:cs typeface="Times New Roman" panose="02020603050405020304" pitchFamily="18" charset="0"/>
              </a:rPr>
              <a:t> особей  22, а  и в </a:t>
            </a:r>
            <a:r>
              <a:rPr lang="ru-RU" sz="1400" b="1" dirty="0">
                <a:latin typeface="Times New Roman" panose="02020603050405020304" pitchFamily="18" charset="0"/>
                <a:ea typeface="Calibri" panose="020F0502020204030204" pitchFamily="34" charset="0"/>
                <a:cs typeface="Times New Roman" panose="02020603050405020304" pitchFamily="18" charset="0"/>
              </a:rPr>
              <a:t>пробе №5</a:t>
            </a:r>
            <a:r>
              <a:rPr lang="ru-RU" sz="1400" dirty="0">
                <a:latin typeface="Times New Roman" panose="02020603050405020304" pitchFamily="18" charset="0"/>
                <a:ea typeface="Calibri" panose="020F0502020204030204" pitchFamily="34" charset="0"/>
                <a:cs typeface="Times New Roman" panose="02020603050405020304" pitchFamily="18" charset="0"/>
              </a:rPr>
              <a:t>-16  на один литр воды. Низкая численность в </a:t>
            </a:r>
            <a:r>
              <a:rPr lang="ru-RU" sz="1400" b="1" dirty="0">
                <a:latin typeface="Times New Roman" panose="02020603050405020304" pitchFamily="18" charset="0"/>
                <a:ea typeface="Calibri" panose="020F0502020204030204" pitchFamily="34" charset="0"/>
                <a:cs typeface="Times New Roman" panose="02020603050405020304" pitchFamily="18" charset="0"/>
              </a:rPr>
              <a:t>пробах № 2 </a:t>
            </a:r>
            <a:r>
              <a:rPr lang="ru-RU" sz="1400" dirty="0">
                <a:latin typeface="Times New Roman" panose="02020603050405020304" pitchFamily="18" charset="0"/>
                <a:ea typeface="Calibri" panose="020F0502020204030204" pitchFamily="34" charset="0"/>
                <a:cs typeface="Times New Roman" panose="02020603050405020304" pitchFamily="18" charset="0"/>
              </a:rPr>
              <a:t>–три особи, </a:t>
            </a:r>
            <a:r>
              <a:rPr lang="ru-RU" sz="1400" b="1" dirty="0">
                <a:latin typeface="Times New Roman" panose="02020603050405020304" pitchFamily="18" charset="0"/>
                <a:ea typeface="Calibri" panose="020F0502020204030204" pitchFamily="34" charset="0"/>
                <a:cs typeface="Times New Roman" panose="02020603050405020304" pitchFamily="18" charset="0"/>
              </a:rPr>
              <a:t>№4</a:t>
            </a:r>
            <a:r>
              <a:rPr lang="ru-RU" sz="1400" dirty="0">
                <a:latin typeface="Times New Roman" panose="02020603050405020304" pitchFamily="18" charset="0"/>
                <a:ea typeface="Calibri" panose="020F0502020204030204" pitchFamily="34" charset="0"/>
                <a:cs typeface="Times New Roman" panose="02020603050405020304" pitchFamily="18" charset="0"/>
              </a:rPr>
              <a:t> – одна особь на один литр воды. И очень низкая в </a:t>
            </a:r>
            <a:r>
              <a:rPr lang="ru-RU" sz="1400" b="1" dirty="0">
                <a:latin typeface="Times New Roman" panose="02020603050405020304" pitchFamily="18" charset="0"/>
                <a:ea typeface="Calibri" panose="020F0502020204030204" pitchFamily="34" charset="0"/>
                <a:cs typeface="Times New Roman" panose="02020603050405020304" pitchFamily="18" charset="0"/>
              </a:rPr>
              <a:t>пробе  №3</a:t>
            </a:r>
            <a:r>
              <a:rPr lang="ru-RU" sz="1400" dirty="0">
                <a:latin typeface="Times New Roman" panose="02020603050405020304" pitchFamily="18" charset="0"/>
                <a:ea typeface="Calibri" panose="020F0502020204030204" pitchFamily="34" charset="0"/>
                <a:cs typeface="Times New Roman" panose="02020603050405020304" pitchFamily="18" charset="0"/>
              </a:rPr>
              <a:t> (0,14) ноль особей.</a:t>
            </a:r>
            <a:r>
              <a:rPr lang="ru-RU" sz="1400" dirty="0">
                <a:latin typeface="Calibri" panose="020F0502020204030204" pitchFamily="34"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Численность особей при </a:t>
            </a:r>
            <a:r>
              <a:rPr lang="ru-RU" sz="1400" b="1" u="sng" dirty="0">
                <a:latin typeface="Times New Roman" panose="02020603050405020304" pitchFamily="18" charset="0"/>
                <a:ea typeface="Calibri" panose="020F0502020204030204" pitchFamily="34" charset="0"/>
                <a:cs typeface="Times New Roman" panose="02020603050405020304" pitchFamily="18" charset="0"/>
              </a:rPr>
              <a:t>отборе №2</a:t>
            </a:r>
            <a:r>
              <a:rPr lang="ru-RU" sz="1400" u="sng"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23 августа 2020 года. В пробе №1 шесть особей, а  в пробе №5 –четыре на один литр воды. Низкая численность в пробе № 2 только две особи. И очень низкая численность №3 и №4 показатель меньше единицы. В отборе </a:t>
            </a:r>
            <a:r>
              <a:rPr lang="ru-RU" sz="1400" b="1" dirty="0">
                <a:latin typeface="Times New Roman" panose="02020603050405020304" pitchFamily="18" charset="0"/>
                <a:ea typeface="Calibri" panose="020F0502020204030204" pitchFamily="34" charset="0"/>
                <a:cs typeface="Times New Roman" panose="02020603050405020304" pitchFamily="18" charset="0"/>
              </a:rPr>
              <a:t>№3 </a:t>
            </a:r>
            <a:r>
              <a:rPr lang="ru-RU" sz="1400" dirty="0">
                <a:latin typeface="Times New Roman" panose="02020603050405020304" pitchFamily="18" charset="0"/>
                <a:ea typeface="Calibri" panose="020F0502020204030204" pitchFamily="34" charset="0"/>
                <a:cs typeface="Times New Roman" panose="02020603050405020304" pitchFamily="18" charset="0"/>
              </a:rPr>
              <a:t>от 20 сентября 2020 года во всех пробах  особей </a:t>
            </a:r>
            <a:r>
              <a:rPr lang="ru-RU" sz="1400" b="1" dirty="0">
                <a:latin typeface="Times New Roman" panose="02020603050405020304" pitchFamily="18" charset="0"/>
                <a:ea typeface="Calibri" panose="020F0502020204030204" pitchFamily="34" charset="0"/>
                <a:cs typeface="Times New Roman" panose="02020603050405020304" pitchFamily="18" charset="0"/>
              </a:rPr>
              <a:t>не обнаружено. </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Прямая соединительная линия 6"/>
          <p:cNvCxnSpPr/>
          <p:nvPr/>
        </p:nvCxnSpPr>
        <p:spPr>
          <a:xfrm>
            <a:off x="2357422" y="4286256"/>
            <a:ext cx="6532163" cy="0"/>
          </a:xfrm>
          <a:prstGeom prst="line">
            <a:avLst/>
          </a:prstGeom>
          <a:ln/>
        </p:spPr>
        <p:style>
          <a:lnRef idx="2">
            <a:schemeClr val="dk1"/>
          </a:lnRef>
          <a:fillRef idx="0">
            <a:schemeClr val="dk1"/>
          </a:fillRef>
          <a:effectRef idx="1">
            <a:schemeClr val="dk1"/>
          </a:effectRef>
          <a:fontRef idx="minor">
            <a:schemeClr val="tx1"/>
          </a:fontRef>
        </p:style>
      </p:cxnSp>
      <p:cxnSp>
        <p:nvCxnSpPr>
          <p:cNvPr id="9" name="Прямая соединительная линия 8"/>
          <p:cNvCxnSpPr/>
          <p:nvPr/>
        </p:nvCxnSpPr>
        <p:spPr>
          <a:xfrm>
            <a:off x="3500430" y="3929066"/>
            <a:ext cx="13001" cy="2599442"/>
          </a:xfrm>
          <a:prstGeom prst="line">
            <a:avLst/>
          </a:prstGeom>
          <a:ln/>
        </p:spPr>
        <p:style>
          <a:lnRef idx="2">
            <a:schemeClr val="dk1"/>
          </a:lnRef>
          <a:fillRef idx="0">
            <a:schemeClr val="dk1"/>
          </a:fillRef>
          <a:effectRef idx="1">
            <a:schemeClr val="dk1"/>
          </a:effectRef>
          <a:fontRef idx="minor">
            <a:schemeClr val="tx1"/>
          </a:fontRef>
        </p:style>
      </p:cxnSp>
      <p:sp>
        <p:nvSpPr>
          <p:cNvPr id="10" name="Прямоугольник 9"/>
          <p:cNvSpPr/>
          <p:nvPr/>
        </p:nvSpPr>
        <p:spPr>
          <a:xfrm>
            <a:off x="2071670" y="4857760"/>
            <a:ext cx="1544846" cy="369332"/>
          </a:xfrm>
          <a:prstGeom prst="rect">
            <a:avLst/>
          </a:prstGeom>
        </p:spPr>
        <p:txBody>
          <a:bodyPr wrap="none">
            <a:spAutoFit/>
          </a:bodyPr>
          <a:lstStyle/>
          <a:p>
            <a:r>
              <a:rPr lang="ru-RU" b="1" dirty="0">
                <a:latin typeface="Times New Roman" panose="02020603050405020304" pitchFamily="18" charset="0"/>
                <a:cs typeface="Times New Roman" panose="02020603050405020304" pitchFamily="18" charset="0"/>
              </a:rPr>
              <a:t>РЕЗУЛЬТАТ </a:t>
            </a:r>
          </a:p>
        </p:txBody>
      </p:sp>
    </p:spTree>
    <p:extLst>
      <p:ext uri="{BB962C8B-B14F-4D97-AF65-F5344CB8AC3E}">
        <p14:creationId xmlns:p14="http://schemas.microsoft.com/office/powerpoint/2010/main" xmlns="" val="2983876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75292"/>
            <a:ext cx="9144001" cy="421654"/>
          </a:xfrm>
          <a:prstGeom prst="rect">
            <a:avLst/>
          </a:prstGeom>
          <a:solidFill>
            <a:schemeClr val="bg2">
              <a:lumMod val="25000"/>
            </a:schemeClr>
          </a:solidFill>
        </p:spPr>
        <p:txBody>
          <a:bodyPr wrap="square">
            <a:spAutoFit/>
          </a:bodyPr>
          <a:lstStyle/>
          <a:p>
            <a:pPr indent="450215" algn="ctr">
              <a:lnSpc>
                <a:spcPct val="107000"/>
              </a:lnSpc>
              <a:spcAft>
                <a:spcPts val="0"/>
              </a:spcAft>
            </a:pPr>
            <a:r>
              <a:rPr lang="ru-RU"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ЭКОЛОГИЧЕСКИЕ ПРОБЛЕМЫ ОЗЕРА</a:t>
            </a:r>
          </a:p>
        </p:txBody>
      </p:sp>
      <p:sp>
        <p:nvSpPr>
          <p:cNvPr id="4" name="Прямоугольник 3"/>
          <p:cNvSpPr/>
          <p:nvPr/>
        </p:nvSpPr>
        <p:spPr>
          <a:xfrm>
            <a:off x="3857620" y="928670"/>
            <a:ext cx="5017247" cy="5570756"/>
          </a:xfrm>
          <a:prstGeom prst="rect">
            <a:avLst/>
          </a:prstGeom>
        </p:spPr>
        <p:txBody>
          <a:bodyPr wrap="square">
            <a:spAutoFit/>
          </a:bodyPr>
          <a:lstStyle/>
          <a:p>
            <a:pPr algn="just">
              <a:spcAft>
                <a:spcPts val="0"/>
              </a:spcAft>
            </a:pPr>
            <a:r>
              <a:rPr lang="ru-RU"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Озеро с лечебной грязью - одно из уникальных мест в Сибири, территория, которую по праву можно назвать природным памятником нашей страны. И в  2017 году решением девятой сессии Совета депутатов Чистоозерного района от 21.06.2017г. организован памятник природы местного значения – озеро «Лечебное».</a:t>
            </a:r>
          </a:p>
          <a:p>
            <a:pPr algn="just">
              <a:spcAft>
                <a:spcPts val="0"/>
              </a:spcAft>
            </a:pPr>
            <a:r>
              <a:rPr lang="ru-RU" sz="1600" dirty="0">
                <a:latin typeface="Times New Roman" panose="02020603050405020304" pitchFamily="18" charset="0"/>
                <a:cs typeface="Times New Roman" panose="02020603050405020304" pitchFamily="18" charset="0"/>
              </a:rPr>
              <a:t>      В результате  проведенных  исследований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выявлена  </a:t>
            </a:r>
            <a:r>
              <a:rPr lang="ru-RU" sz="1600" b="1" dirty="0">
                <a:latin typeface="Times New Roman" panose="02020603050405020304" pitchFamily="18" charset="0"/>
                <a:cs typeface="Times New Roman" panose="02020603050405020304" pitchFamily="18" charset="0"/>
              </a:rPr>
              <a:t>небольшая</a:t>
            </a:r>
            <a:r>
              <a:rPr lang="ru-RU" sz="1600" dirty="0">
                <a:latin typeface="Times New Roman" panose="02020603050405020304" pitchFamily="18" charset="0"/>
                <a:cs typeface="Times New Roman" panose="02020603050405020304" pitchFamily="18" charset="0"/>
              </a:rPr>
              <a:t> плотность зеленых   </a:t>
            </a:r>
            <a:r>
              <a:rPr lang="ru-RU" sz="1600" b="1" dirty="0">
                <a:latin typeface="Times New Roman" panose="02020603050405020304" pitchFamily="18" charset="0"/>
                <a:cs typeface="Times New Roman" panose="02020603050405020304" pitchFamily="18" charset="0"/>
              </a:rPr>
              <a:t>водорослей</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Вероятно, это  </a:t>
            </a:r>
            <a:r>
              <a:rPr lang="ru-RU" sz="1600" dirty="0">
                <a:latin typeface="Times New Roman" panose="02020603050405020304" pitchFamily="18" charset="0"/>
                <a:cs typeface="Times New Roman" panose="02020603050405020304" pitchFamily="18" charset="0"/>
              </a:rPr>
              <a:t>связано  с  появлением  в озере  рачков  артемий.   Определили зеленую нитчатую водоросль — кладофору (Cladophora).   Осенью  происходит </a:t>
            </a:r>
            <a:r>
              <a:rPr lang="ru-RU" sz="1600" b="1" dirty="0">
                <a:latin typeface="Times New Roman" panose="02020603050405020304" pitchFamily="18" charset="0"/>
                <a:cs typeface="Times New Roman" panose="02020603050405020304" pitchFamily="18" charset="0"/>
              </a:rPr>
              <a:t>снижение</a:t>
            </a:r>
            <a:r>
              <a:rPr lang="ru-RU" sz="1600" dirty="0">
                <a:latin typeface="Times New Roman" panose="02020603050405020304" pitchFamily="18" charset="0"/>
                <a:cs typeface="Times New Roman" panose="02020603050405020304" pitchFamily="18" charset="0"/>
              </a:rPr>
              <a:t> светового  и температурного режима. Вероятно, это  и привело к цветению воды. </a:t>
            </a:r>
            <a:r>
              <a:rPr lang="ru-RU" sz="1600" b="1" dirty="0">
                <a:latin typeface="Times New Roman" panose="02020603050405020304" pitchFamily="18" charset="0"/>
                <a:cs typeface="Times New Roman" panose="02020603050405020304" pitchFamily="18" charset="0"/>
              </a:rPr>
              <a:t>Цветение воды</a:t>
            </a:r>
            <a:r>
              <a:rPr lang="ru-RU" sz="1600" dirty="0">
                <a:latin typeface="Times New Roman" panose="02020603050405020304" pitchFamily="18" charset="0"/>
                <a:cs typeface="Times New Roman" panose="02020603050405020304" pitchFamily="18" charset="0"/>
              </a:rPr>
              <a:t> объясняется снижением численности-артемий в </a:t>
            </a:r>
            <a:r>
              <a:rPr lang="ru-RU" sz="1600" b="1" dirty="0">
                <a:latin typeface="Times New Roman" panose="02020603050405020304" pitchFamily="18" charset="0"/>
                <a:cs typeface="Times New Roman" panose="02020603050405020304" pitchFamily="18" charset="0"/>
              </a:rPr>
              <a:t>озере.</a:t>
            </a:r>
          </a:p>
          <a:p>
            <a:pPr algn="just"/>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Сейчас озеро используется только для лечебного купания, хотя для этих целей так и не созданы условия. К сожалению, за летний период здесь постоянно накапливается много бытового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мусора и </a:t>
            </a:r>
            <a:r>
              <a:rPr lang="ru-RU" sz="1600" dirty="0">
                <a:latin typeface="Times New Roman" panose="02020603050405020304" pitchFamily="18" charset="0"/>
                <a:ea typeface="Calibri" panose="020F0502020204030204" pitchFamily="34" charset="0"/>
                <a:cs typeface="Times New Roman" panose="02020603050405020304" pitchFamily="18" charset="0"/>
              </a:rPr>
              <a:t>местность подвергается загрязнению. Неорганизованные отдыхающие оставляют после себя мусор. </a:t>
            </a:r>
            <a:endParaRPr lang="ru-RU" dirty="0">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7158" y="1214422"/>
            <a:ext cx="3174290" cy="4849094"/>
          </a:xfrm>
          <a:prstGeom prst="rect">
            <a:avLst/>
          </a:prstGeom>
          <a:ln>
            <a:solidFill>
              <a:schemeClr val="tx1">
                <a:lumMod val="50000"/>
                <a:lumOff val="50000"/>
              </a:schemeClr>
            </a:solidFill>
          </a:ln>
        </p:spPr>
      </p:pic>
    </p:spTree>
    <p:extLst>
      <p:ext uri="{BB962C8B-B14F-4D97-AF65-F5344CB8AC3E}">
        <p14:creationId xmlns:p14="http://schemas.microsoft.com/office/powerpoint/2010/main" xmlns="" val="1795857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214290"/>
            <a:ext cx="9144000" cy="397159"/>
          </a:xfrm>
          <a:prstGeom prst="rect">
            <a:avLst/>
          </a:prstGeom>
          <a:solidFill>
            <a:schemeClr val="bg2">
              <a:lumMod val="25000"/>
            </a:schemeClr>
          </a:solidFill>
          <a:ln w="6350" cap="flat" cmpd="sng" algn="ctr">
            <a:noFill/>
            <a:prstDash val="solid"/>
            <a:miter lim="800000"/>
          </a:ln>
        </p:spPr>
        <p:style>
          <a:lnRef idx="1">
            <a:schemeClr val="dk1"/>
          </a:lnRef>
          <a:fillRef idx="3">
            <a:schemeClr val="dk1"/>
          </a:fillRef>
          <a:effectRef idx="2">
            <a:schemeClr val="dk1"/>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u-RU" sz="1800" b="1" dirty="0" smtClean="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ВЫВОД</a:t>
            </a:r>
          </a:p>
        </p:txBody>
      </p:sp>
      <p:sp>
        <p:nvSpPr>
          <p:cNvPr id="2" name="Прямоугольник 1"/>
          <p:cNvSpPr/>
          <p:nvPr/>
        </p:nvSpPr>
        <p:spPr>
          <a:xfrm>
            <a:off x="285720" y="1142984"/>
            <a:ext cx="8643998" cy="5472267"/>
          </a:xfrm>
          <a:prstGeom prst="rect">
            <a:avLst/>
          </a:prstGeom>
        </p:spPr>
        <p:txBody>
          <a:bodyPr wrap="square">
            <a:spAutoFit/>
          </a:bodyPr>
          <a:lstStyle/>
          <a:p>
            <a:pPr indent="450215" algn="just">
              <a:lnSpc>
                <a:spcPct val="115000"/>
              </a:lnSpc>
              <a:spcAft>
                <a:spcPts val="0"/>
              </a:spcAft>
            </a:pP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Таким образом, рассмотрев материалы данной работы, </a:t>
            </a: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можно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сделать вывод, что причинами лечебных свойств озера Лечебное является артемия – единственный обитающий в соленых водах рачок, который имеет необыкновенную жизненную силу. Проведение</a:t>
            </a: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исследования жаброного рачка озера Лечебного Чистоозерного района позволило </a:t>
            </a: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провести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сравнительный анализ.</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1.Изученные литературные и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интернет-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источники показали нам историю происхождения артемии, её область распространения и влияние факторов окружающей среды на развитие. </a:t>
            </a:r>
          </a:p>
          <a:p>
            <a:pPr indent="450215">
              <a:lnSpc>
                <a:spcPct val="115000"/>
              </a:lnSpc>
              <a:spcAft>
                <a:spcPts val="0"/>
              </a:spcAft>
            </a:pP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 всех пробах </a:t>
            </a:r>
            <a:r>
              <a:rPr lang="ru-RU"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вода прозрачна</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Чрезвычайно большая фильтрационная способность артемий  и объясняет  высокую  прозрачность  воды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озере</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indent="450215" algn="just">
              <a:lnSpc>
                <a:spcPct val="115000"/>
              </a:lnSpc>
              <a:spcAft>
                <a:spcPts val="0"/>
              </a:spcAft>
            </a:pP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.Сезонная  динамика  общей  численности  рачков  артемий  характеризуется  </a:t>
            </a: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увеличением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июле</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  снижением  в  остальные  месяцы относительно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средне сезонных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значений. Возможно, высокая температура летом повлияла на численность половозрелых  особей в  пробах №1 и №5. Они   находятся на </a:t>
            </a: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открытой</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части  озера, где,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возможно,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сильнее прогревалась  вода.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Проблемы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экосистемы озера Лечебное: загрязнение прибрежной территории, отсутствие благоустроенной зоны оздоровления, отсутствие экологической культуры поведения жителей. Нами разработаны пути устранения выявленных проблем по сохранению экосистемы </a:t>
            </a: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озера.</a:t>
            </a:r>
            <a:endParaRPr lang="ru-RU" sz="1400" b="1"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В ходе проведенного исследования была достигнута </a:t>
            </a:r>
            <a:r>
              <a:rPr lang="ru-RU" sz="1600" b="1" dirty="0">
                <a:latin typeface="Times New Roman" panose="02020603050405020304" pitchFamily="18" charset="0"/>
                <a:ea typeface="Calibri" panose="020F0502020204030204" pitchFamily="34" charset="0"/>
                <a:cs typeface="Times New Roman" panose="02020603050405020304" pitchFamily="18" charset="0"/>
              </a:rPr>
              <a:t>цель </a:t>
            </a:r>
            <a:r>
              <a:rPr lang="ru-RU" sz="1600" dirty="0">
                <a:latin typeface="Times New Roman" panose="02020603050405020304" pitchFamily="18" charset="0"/>
                <a:ea typeface="Calibri" panose="020F0502020204030204" pitchFamily="34" charset="0"/>
                <a:cs typeface="Times New Roman" panose="02020603050405020304" pitchFamily="18" charset="0"/>
              </a:rPr>
              <a:t>работы и подтвердилась гипотеза, что рачок артемии помогает очищению водоема.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44627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00758" y="272534"/>
            <a:ext cx="1383712" cy="369332"/>
          </a:xfrm>
          <a:prstGeom prst="rect">
            <a:avLst/>
          </a:prstGeom>
        </p:spPr>
        <p:txBody>
          <a:bodyPr wrap="none">
            <a:spAutoFit/>
          </a:bodyPr>
          <a:lstStyle/>
          <a:p>
            <a:r>
              <a:rPr lang="ru-RU" dirty="0"/>
              <a:t>Заключение</a:t>
            </a:r>
          </a:p>
        </p:txBody>
      </p:sp>
      <p:sp>
        <p:nvSpPr>
          <p:cNvPr id="4" name="Прямоугольник 3"/>
          <p:cNvSpPr/>
          <p:nvPr/>
        </p:nvSpPr>
        <p:spPr>
          <a:xfrm>
            <a:off x="0" y="214868"/>
            <a:ext cx="9144000" cy="410882"/>
          </a:xfrm>
          <a:prstGeom prst="rect">
            <a:avLst/>
          </a:prstGeom>
          <a:solidFill>
            <a:schemeClr val="bg2">
              <a:lumMod val="25000"/>
            </a:schemeClr>
          </a:solid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indent="450215" algn="ctr">
              <a:lnSpc>
                <a:spcPct val="115000"/>
              </a:lnSpc>
              <a:spcAft>
                <a:spcPts val="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ЗАКЛЮЧЕНИЕ</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4298969" y="633230"/>
            <a:ext cx="4675552" cy="6209713"/>
          </a:xfrm>
          <a:prstGeom prst="rect">
            <a:avLst/>
          </a:prstGeom>
        </p:spPr>
        <p:txBody>
          <a:bodyPr wrap="square">
            <a:spAutoFit/>
          </a:bodyPr>
          <a:lstStyle/>
          <a:p>
            <a:pPr indent="449580" algn="just">
              <a:lnSpc>
                <a:spcPct val="115000"/>
              </a:lnSpc>
              <a:spcAft>
                <a:spcPts val="0"/>
              </a:spcAft>
            </a:pPr>
            <a:r>
              <a:rPr lang="ru-RU" sz="1600" b="1" dirty="0">
                <a:latin typeface="Times New Roman" pitchFamily="18" charset="0"/>
                <a:ea typeface="Calibri" panose="020F0502020204030204" pitchFamily="34" charset="0"/>
                <a:cs typeface="Times New Roman" pitchFamily="18" charset="0"/>
              </a:rPr>
              <a:t> </a:t>
            </a:r>
            <a:r>
              <a:rPr lang="ru-RU" sz="1600" dirty="0">
                <a:latin typeface="Times New Roman" pitchFamily="18" charset="0"/>
                <a:ea typeface="Calibri" panose="020F0502020204030204" pitchFamily="34" charset="0"/>
                <a:cs typeface="Times New Roman" pitchFamily="18" charset="0"/>
              </a:rPr>
              <a:t>Основываясь на результатах наших исследований, можно утверждать, что в целом экологическое состояние озера Лечебное - удовлетворительное, обследуемый водоём  испытывает сильные антропогенные нагрузки. Рачки артемий в озере являются активными очистителями воды. Наблюдения за изменениями в состоянии водоёмов очень важны для всего общества и для каждого человека в отдельности. Осознание ограниченности природных ресурсов и необходимости грамотного, бережливого отношения к нашим богатствам. </a:t>
            </a:r>
          </a:p>
          <a:p>
            <a:pPr algn="just">
              <a:lnSpc>
                <a:spcPct val="107000"/>
              </a:lnSpc>
              <a:spcAft>
                <a:spcPts val="800"/>
              </a:spcAft>
            </a:pPr>
            <a:r>
              <a:rPr lang="ru-RU" sz="1600" dirty="0">
                <a:latin typeface="Times New Roman" pitchFamily="18" charset="0"/>
                <a:ea typeface="Calibri" panose="020F0502020204030204" pitchFamily="34" charset="0"/>
                <a:cs typeface="Times New Roman" pitchFamily="18" charset="0"/>
              </a:rPr>
              <a:t> </a:t>
            </a:r>
            <a:r>
              <a:rPr lang="ru-RU" sz="1600" b="1" dirty="0">
                <a:solidFill>
                  <a:srgbClr val="000000"/>
                </a:solidFill>
                <a:latin typeface="Times New Roman" pitchFamily="18" charset="0"/>
                <a:ea typeface="Times New Roman" panose="02020603050405020304" pitchFamily="18" charset="0"/>
                <a:cs typeface="Times New Roman" pitchFamily="18" charset="0"/>
              </a:rPr>
              <a:t>Жизнь </a:t>
            </a:r>
            <a:r>
              <a:rPr lang="ru-RU" sz="1600" dirty="0">
                <a:solidFill>
                  <a:srgbClr val="000000"/>
                </a:solidFill>
                <a:latin typeface="Times New Roman" pitchFamily="18" charset="0"/>
                <a:ea typeface="Times New Roman" panose="02020603050405020304" pitchFamily="18" charset="0"/>
                <a:cs typeface="Times New Roman" pitchFamily="18" charset="0"/>
              </a:rPr>
              <a:t>в соленом озере представляет собой сложное сообщество, где все взаимосвязано. Изменение или отсутствие одного из компонентов ведет к существенной перестройке всего </a:t>
            </a:r>
            <a:r>
              <a:rPr lang="ru-RU" sz="1600" b="1" dirty="0">
                <a:solidFill>
                  <a:srgbClr val="000000"/>
                </a:solidFill>
                <a:latin typeface="Times New Roman" pitchFamily="18" charset="0"/>
                <a:ea typeface="Times New Roman" panose="02020603050405020304" pitchFamily="18" charset="0"/>
                <a:cs typeface="Times New Roman" pitchFamily="18" charset="0"/>
              </a:rPr>
              <a:t>биоценоза</a:t>
            </a:r>
            <a:r>
              <a:rPr lang="ru-RU" sz="1600" dirty="0">
                <a:solidFill>
                  <a:srgbClr val="000000"/>
                </a:solidFill>
                <a:latin typeface="Times New Roman" pitchFamily="18" charset="0"/>
                <a:ea typeface="Times New Roman" panose="02020603050405020304" pitchFamily="18" charset="0"/>
                <a:cs typeface="Times New Roman" pitchFamily="18" charset="0"/>
              </a:rPr>
              <a:t>.</a:t>
            </a:r>
            <a:r>
              <a:rPr lang="ru-RU" sz="1600" dirty="0">
                <a:latin typeface="Times New Roman" pitchFamily="18" charset="0"/>
                <a:ea typeface="Calibri" panose="020F0502020204030204" pitchFamily="34" charset="0"/>
                <a:cs typeface="Times New Roman" pitchFamily="18" charset="0"/>
              </a:rPr>
              <a:t> Изучение особенностей жизни рачка артемии позволит лучше изучить биологию этого вида и привлечь внимание людей к сохранению его в </a:t>
            </a:r>
            <a:r>
              <a:rPr lang="ru-RU" sz="1600" b="1" dirty="0">
                <a:latin typeface="Times New Roman" pitchFamily="18" charset="0"/>
                <a:ea typeface="Calibri" panose="020F0502020204030204" pitchFamily="34" charset="0"/>
                <a:cs typeface="Times New Roman" pitchFamily="18" charset="0"/>
              </a:rPr>
              <a:t>природе. </a:t>
            </a:r>
          </a:p>
          <a:p>
            <a:pPr algn="just">
              <a:lnSpc>
                <a:spcPct val="107000"/>
              </a:lnSpc>
              <a:spcAft>
                <a:spcPts val="800"/>
              </a:spcAft>
            </a:pPr>
            <a:r>
              <a:rPr lang="ru-RU" sz="1600" dirty="0">
                <a:latin typeface="Times New Roman" pitchFamily="18" charset="0"/>
                <a:cs typeface="Times New Roman" pitchFamily="18" charset="0"/>
              </a:rPr>
              <a:t>	Свою работу думаю продолжить в дальнейшем, изучение рачка в экосистеме озера.</a:t>
            </a:r>
            <a:endParaRPr lang="ru-RU" sz="1600" b="1" dirty="0">
              <a:latin typeface="Times New Roman" pitchFamily="18" charset="0"/>
              <a:ea typeface="Calibri" panose="020F0502020204030204" pitchFamily="34" charset="0"/>
              <a:cs typeface="Times New Roman"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009" y="914401"/>
            <a:ext cx="4204749" cy="5344509"/>
          </a:xfrm>
          <a:prstGeom prst="rect">
            <a:avLst/>
          </a:prstGeom>
          <a:ln>
            <a:solidFill>
              <a:schemeClr val="tx1">
                <a:lumMod val="50000"/>
                <a:lumOff val="50000"/>
              </a:schemeClr>
            </a:solidFill>
          </a:ln>
        </p:spPr>
      </p:pic>
    </p:spTree>
    <p:extLst>
      <p:ext uri="{BB962C8B-B14F-4D97-AF65-F5344CB8AC3E}">
        <p14:creationId xmlns:p14="http://schemas.microsoft.com/office/powerpoint/2010/main" xmlns="" val="2282146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479963" y="2373000"/>
            <a:ext cx="4184073" cy="1780635"/>
            <a:chOff x="3306617" y="2372999"/>
            <a:chExt cx="5578764" cy="1780635"/>
          </a:xfrm>
        </p:grpSpPr>
        <p:sp>
          <p:nvSpPr>
            <p:cNvPr id="2" name="矩形 4"/>
            <p:cNvSpPr/>
            <p:nvPr/>
          </p:nvSpPr>
          <p:spPr>
            <a:xfrm>
              <a:off x="3306617" y="2372999"/>
              <a:ext cx="5578764" cy="178063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3905234" y="2857495"/>
              <a:ext cx="4409755" cy="830997"/>
            </a:xfrm>
            <a:prstGeom prst="rect">
              <a:avLst/>
            </a:prstGeom>
            <a:noFill/>
          </p:spPr>
          <p:txBody>
            <a:bodyPr wrap="none" rtlCol="0">
              <a:spAutoFit/>
            </a:bodyPr>
            <a:lstStyle/>
            <a:p>
              <a:r>
                <a:rPr lang="ru-RU" sz="4800" b="1" dirty="0">
                  <a:solidFill>
                    <a:schemeClr val="bg2">
                      <a:lumMod val="25000"/>
                    </a:schemeClr>
                  </a:solidFill>
                  <a:latin typeface="Times New Roman" panose="02020603050405020304" pitchFamily="18" charset="0"/>
                  <a:cs typeface="Times New Roman" panose="02020603050405020304" pitchFamily="18" charset="0"/>
                </a:rPr>
                <a:t>СПАСИБО</a:t>
              </a:r>
            </a:p>
          </p:txBody>
        </p:sp>
      </p:grpSp>
    </p:spTree>
    <p:extLst>
      <p:ext uri="{BB962C8B-B14F-4D97-AF65-F5344CB8AC3E}">
        <p14:creationId xmlns:p14="http://schemas.microsoft.com/office/powerpoint/2010/main" xmlns="" val="3224883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369977"/>
            <a:ext cx="9143999" cy="646331"/>
          </a:xfrm>
          <a:prstGeom prst="rect">
            <a:avLst/>
          </a:prstGeom>
          <a:solidFill>
            <a:srgbClr val="FF9933"/>
          </a:solidFill>
        </p:spPr>
        <p:txBody>
          <a:bodyPr wrap="square">
            <a:spAutoFit/>
          </a:bodyPr>
          <a:lstStyle/>
          <a:p>
            <a:pPr algn="ctr"/>
            <a:r>
              <a:rPr lang="ru-RU" sz="3600" b="1" i="1" smtClean="0">
                <a:solidFill>
                  <a:schemeClr val="accent5">
                    <a:lumMod val="50000"/>
                  </a:schemeClr>
                </a:solidFill>
                <a:latin typeface="Times New Roman" pitchFamily="18" charset="0"/>
                <a:cs typeface="Times New Roman" pitchFamily="18" charset="0"/>
              </a:rPr>
              <a:t>Проблемы </a:t>
            </a:r>
            <a:r>
              <a:rPr lang="ru-RU" sz="3600" b="1" i="1" dirty="0" smtClean="0">
                <a:solidFill>
                  <a:schemeClr val="accent5">
                    <a:lumMod val="50000"/>
                  </a:schemeClr>
                </a:solidFill>
                <a:latin typeface="Times New Roman" pitchFamily="18" charset="0"/>
                <a:cs typeface="Times New Roman" pitchFamily="18" charset="0"/>
              </a:rPr>
              <a:t>наставничества:</a:t>
            </a:r>
            <a:endParaRPr lang="ru-RU" altLang="ru-RU" sz="3600" b="1" i="1" dirty="0" smtClean="0">
              <a:solidFill>
                <a:schemeClr val="accent5">
                  <a:lumMod val="50000"/>
                </a:schemeClr>
              </a:solidFill>
              <a:latin typeface="Times New Roman" pitchFamily="18" charset="0"/>
              <a:cs typeface="Times New Roman" pitchFamily="18" charset="0"/>
            </a:endParaRPr>
          </a:p>
        </p:txBody>
      </p:sp>
      <p:sp>
        <p:nvSpPr>
          <p:cNvPr id="7" name="Google Shape;164;p23"/>
          <p:cNvSpPr/>
          <p:nvPr/>
        </p:nvSpPr>
        <p:spPr>
          <a:xfrm>
            <a:off x="-536850" y="600933"/>
            <a:ext cx="1073700" cy="335600"/>
          </a:xfrm>
          <a:prstGeom prst="rect">
            <a:avLst/>
          </a:prstGeom>
          <a:solidFill>
            <a:srgbClr val="8687D1">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3;p23"/>
          <p:cNvSpPr/>
          <p:nvPr/>
        </p:nvSpPr>
        <p:spPr>
          <a:xfrm>
            <a:off x="8906075" y="5152100"/>
            <a:ext cx="1073700" cy="9460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Прямоугольник 4"/>
          <p:cNvSpPr/>
          <p:nvPr/>
        </p:nvSpPr>
        <p:spPr>
          <a:xfrm>
            <a:off x="357158" y="1000108"/>
            <a:ext cx="8786842" cy="2677656"/>
          </a:xfrm>
          <a:prstGeom prst="rect">
            <a:avLst/>
          </a:prstGeom>
        </p:spPr>
        <p:txBody>
          <a:bodyPr wrap="square">
            <a:spAutoFit/>
          </a:bodyPr>
          <a:lstStyle/>
          <a:p>
            <a:r>
              <a:rPr lang="ru-RU" sz="2400" dirty="0">
                <a:latin typeface="Times New Roman" pitchFamily="18" charset="0"/>
                <a:cs typeface="Times New Roman" pitchFamily="18" charset="0"/>
              </a:rPr>
              <a:t>	</a:t>
            </a:r>
          </a:p>
          <a:p>
            <a:r>
              <a:rPr lang="ru-RU" sz="2400" dirty="0">
                <a:latin typeface="Times New Roman" pitchFamily="18" charset="0"/>
                <a:cs typeface="Times New Roman" pitchFamily="18" charset="0"/>
              </a:rPr>
              <a:t>- как организовать процесс исследования, чтобы инициатива исходила от самих обучающихся?</a:t>
            </a:r>
          </a:p>
          <a:p>
            <a:r>
              <a:rPr lang="ru-RU" sz="2400" dirty="0">
                <a:latin typeface="Times New Roman" pitchFamily="18" charset="0"/>
                <a:cs typeface="Times New Roman" pitchFamily="18" charset="0"/>
              </a:rPr>
              <a:t>- как поддержать интерес детей к тому или иному вопросу?</a:t>
            </a:r>
          </a:p>
          <a:p>
            <a:r>
              <a:rPr lang="ru-RU" sz="2400" dirty="0">
                <a:latin typeface="Times New Roman" pitchFamily="18" charset="0"/>
                <a:cs typeface="Times New Roman" pitchFamily="18" charset="0"/>
              </a:rPr>
              <a:t>- каким образом организовать совместную деятельность педагога и обучающихся в процессе исследования? </a:t>
            </a:r>
          </a:p>
          <a:p>
            <a:r>
              <a:rPr lang="ru-RU" sz="2400" dirty="0">
                <a:latin typeface="Times New Roman" pitchFamily="18" charset="0"/>
                <a:cs typeface="Times New Roman" pitchFamily="18" charset="0"/>
              </a:rPr>
              <a:t>	</a:t>
            </a:r>
          </a:p>
        </p:txBody>
      </p:sp>
      <p:sp>
        <p:nvSpPr>
          <p:cNvPr id="25602" name="AutoShape 2" descr="https://st.depositphotos.com/1060916/4681/i/450/depositphotos_46811493-stock-photo-concept-of-partnershi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4" name="AutoShape 4" descr="https://st.depositphotos.com/1060916/4681/i/450/depositphotos_46811493-stock-photo-concept-of-partnershi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034" y="4286256"/>
            <a:ext cx="2304256" cy="172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a:extLst>
              <a:ext uri="{FF2B5EF4-FFF2-40B4-BE49-F238E27FC236}">
                <a16:creationId xmlns:a16="http://schemas.microsoft.com/office/drawing/2014/main" xmlns="" id="{52CC645D-536B-49AB-B39C-53F4636C4823}"/>
              </a:ext>
            </a:extLst>
          </p:cNvPr>
          <p:cNvSpPr/>
          <p:nvPr/>
        </p:nvSpPr>
        <p:spPr>
          <a:xfrm>
            <a:off x="2928926" y="4286256"/>
            <a:ext cx="5976664" cy="1569660"/>
          </a:xfrm>
          <a:prstGeom prst="rect">
            <a:avLst/>
          </a:prstGeom>
        </p:spPr>
        <p:txBody>
          <a:bodyPr wrap="square">
            <a:spAutoFit/>
          </a:bodyPr>
          <a:lstStyle/>
          <a:p>
            <a:pPr algn="just"/>
            <a:r>
              <a:rPr lang="ru-RU" sz="2400" b="1" i="1" dirty="0">
                <a:solidFill>
                  <a:prstClr val="black"/>
                </a:solidFill>
                <a:latin typeface="Times New Roman" pitchFamily="18" charset="0"/>
                <a:cs typeface="Times New Roman" pitchFamily="18" charset="0"/>
              </a:rPr>
              <a:t>Как показала практика, эти задачи невозможно решить стихийно. Исследовательская деятельность должна быть педагогически организована.</a:t>
            </a:r>
            <a:endParaRPr lang="ru-RU"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369977"/>
            <a:ext cx="9143999" cy="584775"/>
          </a:xfrm>
          <a:prstGeom prst="rect">
            <a:avLst/>
          </a:prstGeom>
          <a:solidFill>
            <a:srgbClr val="FF9933"/>
          </a:solidFill>
        </p:spPr>
        <p:txBody>
          <a:bodyPr wrap="square">
            <a:spAutoFit/>
          </a:bodyPr>
          <a:lstStyle/>
          <a:p>
            <a:pPr algn="ctr"/>
            <a:r>
              <a:rPr lang="ru-RU" sz="3200" b="1" i="1" dirty="0">
                <a:solidFill>
                  <a:srgbClr val="002060"/>
                </a:solidFill>
                <a:latin typeface="Times New Roman" pitchFamily="18" charset="0"/>
                <a:cs typeface="Times New Roman" pitchFamily="18" charset="0"/>
              </a:rPr>
              <a:t>    </a:t>
            </a:r>
            <a:r>
              <a:rPr lang="ru-RU" sz="3000" b="1" i="1" dirty="0">
                <a:solidFill>
                  <a:srgbClr val="002060"/>
                </a:solidFill>
                <a:latin typeface="Times New Roman" pitchFamily="18" charset="0"/>
                <a:cs typeface="Times New Roman" pitchFamily="18" charset="0"/>
              </a:rPr>
              <a:t>Организация исследовательской деятельности</a:t>
            </a:r>
            <a:endParaRPr lang="ru-RU" altLang="ru-RU" sz="3000" b="1" i="1" dirty="0">
              <a:solidFill>
                <a:srgbClr val="002060"/>
              </a:solidFill>
              <a:latin typeface="Times New Roman" pitchFamily="18" charset="0"/>
              <a:cs typeface="Times New Roman" pitchFamily="18" charset="0"/>
            </a:endParaRPr>
          </a:p>
        </p:txBody>
      </p:sp>
      <p:sp>
        <p:nvSpPr>
          <p:cNvPr id="7" name="Google Shape;164;p23"/>
          <p:cNvSpPr/>
          <p:nvPr/>
        </p:nvSpPr>
        <p:spPr>
          <a:xfrm>
            <a:off x="-536850" y="571480"/>
            <a:ext cx="1073700" cy="335600"/>
          </a:xfrm>
          <a:prstGeom prst="rect">
            <a:avLst/>
          </a:prstGeom>
          <a:solidFill>
            <a:srgbClr val="8687D1">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3;p23"/>
          <p:cNvSpPr/>
          <p:nvPr/>
        </p:nvSpPr>
        <p:spPr>
          <a:xfrm>
            <a:off x="8906075" y="5152100"/>
            <a:ext cx="1073700" cy="9460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3" descr="C:\Documents and Settings\User\Рабочий стол\3d-orange-man-puzzle-team-concept-11782541.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57158" y="4857760"/>
            <a:ext cx="1813977" cy="1393637"/>
          </a:xfrm>
          <a:prstGeom prst="rect">
            <a:avLst/>
          </a:prstGeom>
          <a:noFill/>
        </p:spPr>
      </p:pic>
      <p:sp>
        <p:nvSpPr>
          <p:cNvPr id="6" name="Прямоугольник 5"/>
          <p:cNvSpPr/>
          <p:nvPr/>
        </p:nvSpPr>
        <p:spPr>
          <a:xfrm>
            <a:off x="285720" y="1142984"/>
            <a:ext cx="8715436" cy="3046988"/>
          </a:xfrm>
          <a:prstGeom prst="rect">
            <a:avLst/>
          </a:prstGeom>
        </p:spPr>
        <p:txBody>
          <a:bodyPr wrap="square">
            <a:spAutoFit/>
          </a:bodyPr>
          <a:lstStyle/>
          <a:p>
            <a:r>
              <a:rPr lang="ru-RU" sz="2400" dirty="0">
                <a:latin typeface="Times New Roman" pitchFamily="18" charset="0"/>
                <a:cs typeface="Times New Roman" pitchFamily="18" charset="0"/>
              </a:rPr>
              <a:t>	Исследовательская работа учащихся интересна, прежде всего, как пример увлекательной и творческой деятельности. </a:t>
            </a:r>
            <a:r>
              <a:rPr lang="ru-RU" sz="2400" b="1" dirty="0">
                <a:latin typeface="Times New Roman" pitchFamily="18" charset="0"/>
                <a:cs typeface="Times New Roman" pitchFamily="18" charset="0"/>
              </a:rPr>
              <a:t>Юным</a:t>
            </a:r>
            <a:r>
              <a:rPr lang="ru-RU" sz="2400" dirty="0">
                <a:latin typeface="Times New Roman" pitchFamily="18" charset="0"/>
                <a:cs typeface="Times New Roman" pitchFamily="18" charset="0"/>
              </a:rPr>
              <a:t> исследователям нужно указать не только на </a:t>
            </a:r>
            <a:r>
              <a:rPr lang="ru-RU" sz="2400" b="1" dirty="0">
                <a:latin typeface="Times New Roman" pitchFamily="18" charset="0"/>
                <a:cs typeface="Times New Roman" pitchFamily="18" charset="0"/>
              </a:rPr>
              <a:t>правила</a:t>
            </a:r>
            <a:r>
              <a:rPr lang="ru-RU" sz="2400" dirty="0">
                <a:latin typeface="Times New Roman" pitchFamily="18" charset="0"/>
                <a:cs typeface="Times New Roman" pitchFamily="18" charset="0"/>
              </a:rPr>
              <a:t> научного исследования, но и на необходимость научной этики, правильное понимание своего места в процессе работы, понимание преемственности, обязательность ссылок на источники </a:t>
            </a:r>
            <a:r>
              <a:rPr lang="ru-RU" sz="2400" b="1" dirty="0">
                <a:latin typeface="Times New Roman" pitchFamily="18" charset="0"/>
                <a:cs typeface="Times New Roman" pitchFamily="18" charset="0"/>
              </a:rPr>
              <a:t>информации. </a:t>
            </a:r>
            <a:r>
              <a:rPr lang="ru-RU" sz="2400" dirty="0">
                <a:latin typeface="Times New Roman" pitchFamily="18" charset="0"/>
                <a:cs typeface="Times New Roman" pitchFamily="18" charset="0"/>
              </a:rPr>
              <a:t>И этим человеком для него станет именно наставник. </a:t>
            </a:r>
          </a:p>
        </p:txBody>
      </p:sp>
      <p:sp>
        <p:nvSpPr>
          <p:cNvPr id="9" name="Прямоугольник 8"/>
          <p:cNvSpPr/>
          <p:nvPr/>
        </p:nvSpPr>
        <p:spPr>
          <a:xfrm>
            <a:off x="2123728" y="4797152"/>
            <a:ext cx="6734552" cy="1569660"/>
          </a:xfrm>
          <a:prstGeom prst="rect">
            <a:avLst/>
          </a:prstGeom>
        </p:spPr>
        <p:txBody>
          <a:bodyPr wrap="square">
            <a:spAutoFit/>
          </a:bodyPr>
          <a:lstStyle/>
          <a:p>
            <a:pPr algn="just"/>
            <a:r>
              <a:rPr lang="ru-RU" sz="2400" b="1" i="1" dirty="0">
                <a:latin typeface="Times New Roman" pitchFamily="18" charset="0"/>
                <a:cs typeface="Times New Roman" pitchFamily="18" charset="0"/>
              </a:rPr>
              <a:t>	 </a:t>
            </a:r>
            <a:r>
              <a:rPr lang="ru-RU" sz="2400" dirty="0">
                <a:latin typeface="Times New Roman" pitchFamily="18" charset="0"/>
                <a:cs typeface="Times New Roman" pitchFamily="18" charset="0"/>
              </a:rPr>
              <a:t>Термин "наставлять" имеет значение «давая советы, учить чему-то; приводить,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нацеливать в нужном направлении; направлять» </a:t>
            </a:r>
          </a:p>
        </p:txBody>
      </p:sp>
      <p:sp>
        <p:nvSpPr>
          <p:cNvPr id="2" name="TextBox 1">
            <a:extLst>
              <a:ext uri="{FF2B5EF4-FFF2-40B4-BE49-F238E27FC236}">
                <a16:creationId xmlns:a16="http://schemas.microsoft.com/office/drawing/2014/main" xmlns="" id="{985BE573-B554-4769-9E5C-6309B566529C}"/>
              </a:ext>
            </a:extLst>
          </p:cNvPr>
          <p:cNvSpPr txBox="1"/>
          <p:nvPr/>
        </p:nvSpPr>
        <p:spPr>
          <a:xfrm>
            <a:off x="2339752" y="4293096"/>
            <a:ext cx="3997196" cy="461665"/>
          </a:xfrm>
          <a:prstGeom prst="rect">
            <a:avLst/>
          </a:prstGeom>
          <a:solidFill>
            <a:schemeClr val="accent6"/>
          </a:solidFill>
        </p:spPr>
        <p:txBody>
          <a:bodyPr wrap="square" rtlCol="0">
            <a:spAutoFit/>
          </a:bodyPr>
          <a:lstStyle/>
          <a:p>
            <a:pPr lvl="0"/>
            <a:r>
              <a:rPr lang="ru-RU" sz="2400" b="1" i="1" dirty="0">
                <a:solidFill>
                  <a:srgbClr val="21127C"/>
                </a:solidFill>
                <a:latin typeface="Times New Roman" pitchFamily="18" charset="0"/>
                <a:cs typeface="Times New Roman" pitchFamily="18" charset="0"/>
              </a:rPr>
              <a:t>Суть наставничества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369977"/>
            <a:ext cx="9143999" cy="523220"/>
          </a:xfrm>
          <a:prstGeom prst="rect">
            <a:avLst/>
          </a:prstGeom>
          <a:solidFill>
            <a:srgbClr val="FF9933"/>
          </a:solidFill>
        </p:spPr>
        <p:txBody>
          <a:bodyPr wrap="square">
            <a:spAutoFit/>
          </a:bodyPr>
          <a:lstStyle/>
          <a:p>
            <a:pPr algn="ctr"/>
            <a:r>
              <a:rPr lang="ru-RU" sz="2800" b="1" i="1" dirty="0">
                <a:solidFill>
                  <a:srgbClr val="002060"/>
                </a:solidFill>
                <a:latin typeface="Times New Roman" pitchFamily="18" charset="0"/>
                <a:cs typeface="Times New Roman" pitchFamily="18" charset="0"/>
              </a:rPr>
              <a:t>     Роль учителя – наставника при выполнении проекта</a:t>
            </a:r>
            <a:endParaRPr lang="ru-RU" altLang="ru-RU" sz="2800" b="1" i="1" dirty="0">
              <a:solidFill>
                <a:srgbClr val="002060"/>
              </a:solidFill>
              <a:latin typeface="Times New Roman" pitchFamily="18" charset="0"/>
              <a:cs typeface="Times New Roman" pitchFamily="18" charset="0"/>
            </a:endParaRPr>
          </a:p>
        </p:txBody>
      </p:sp>
      <p:sp>
        <p:nvSpPr>
          <p:cNvPr id="7" name="Google Shape;164;p23"/>
          <p:cNvSpPr/>
          <p:nvPr/>
        </p:nvSpPr>
        <p:spPr>
          <a:xfrm>
            <a:off x="-536850" y="600933"/>
            <a:ext cx="1073700" cy="335600"/>
          </a:xfrm>
          <a:prstGeom prst="rect">
            <a:avLst/>
          </a:prstGeom>
          <a:solidFill>
            <a:srgbClr val="8687D1">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3;p23"/>
          <p:cNvSpPr/>
          <p:nvPr/>
        </p:nvSpPr>
        <p:spPr>
          <a:xfrm>
            <a:off x="8906075" y="5152100"/>
            <a:ext cx="1073700" cy="9460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Прямоугольник 5"/>
          <p:cNvSpPr/>
          <p:nvPr/>
        </p:nvSpPr>
        <p:spPr>
          <a:xfrm>
            <a:off x="285720" y="1500174"/>
            <a:ext cx="8858280" cy="2677656"/>
          </a:xfrm>
          <a:prstGeom prst="rect">
            <a:avLst/>
          </a:prstGeom>
        </p:spPr>
        <p:txBody>
          <a:bodyPr wrap="square">
            <a:spAutoFit/>
          </a:bodyPr>
          <a:lstStyle/>
          <a:p>
            <a:r>
              <a:rPr lang="ru-RU" sz="2400" dirty="0">
                <a:latin typeface="Times New Roman" pitchFamily="18" charset="0"/>
                <a:cs typeface="Times New Roman" pitchFamily="18" charset="0"/>
              </a:rPr>
              <a:t>	</a:t>
            </a:r>
            <a:r>
              <a:rPr lang="ru-RU" sz="2400" b="1" i="1" dirty="0">
                <a:solidFill>
                  <a:srgbClr val="002060"/>
                </a:solidFill>
                <a:latin typeface="Times New Roman" pitchFamily="18" charset="0"/>
                <a:cs typeface="Times New Roman" pitchFamily="18" charset="0"/>
              </a:rPr>
              <a:t>В работе над проектом учитель-наставник:</a:t>
            </a:r>
          </a:p>
          <a:p>
            <a:r>
              <a:rPr lang="ru-RU" sz="2400" dirty="0">
                <a:latin typeface="Times New Roman" pitchFamily="18" charset="0"/>
                <a:cs typeface="Times New Roman" pitchFamily="18" charset="0"/>
              </a:rPr>
              <a:t> - помогает ученикам в поиске нужных источников информации;</a:t>
            </a:r>
          </a:p>
          <a:p>
            <a:r>
              <a:rPr lang="ru-RU" sz="2400" dirty="0">
                <a:latin typeface="Times New Roman" pitchFamily="18" charset="0"/>
                <a:cs typeface="Times New Roman" pitchFamily="18" charset="0"/>
              </a:rPr>
              <a:t> - сам является источником информации; </a:t>
            </a:r>
          </a:p>
          <a:p>
            <a:pPr>
              <a:buFontTx/>
              <a:buChar char="-"/>
            </a:pPr>
            <a:r>
              <a:rPr lang="ru-RU" sz="2400" dirty="0">
                <a:latin typeface="Times New Roman" pitchFamily="18" charset="0"/>
                <a:cs typeface="Times New Roman" pitchFamily="18" charset="0"/>
              </a:rPr>
              <a:t>  координирует весь процесс;</a:t>
            </a:r>
          </a:p>
          <a:p>
            <a:pPr>
              <a:buFontTx/>
              <a:buChar char="-"/>
            </a:pPr>
            <a:r>
              <a:rPr lang="ru-RU" sz="2400" dirty="0">
                <a:latin typeface="Times New Roman" pitchFamily="18" charset="0"/>
                <a:cs typeface="Times New Roman" pitchFamily="18" charset="0"/>
              </a:rPr>
              <a:t>  поощряет учеников; </a:t>
            </a:r>
          </a:p>
          <a:p>
            <a:pPr>
              <a:buFontTx/>
              <a:buChar char="-"/>
            </a:pPr>
            <a:r>
              <a:rPr lang="ru-RU" sz="2400" dirty="0">
                <a:latin typeface="Times New Roman" pitchFamily="18" charset="0"/>
                <a:cs typeface="Times New Roman" pitchFamily="18" charset="0"/>
              </a:rPr>
              <a:t>  поддерживает непрерывную обратную связь для успешной работы учеников над проектом. </a:t>
            </a:r>
          </a:p>
        </p:txBody>
      </p:sp>
      <p:pic>
        <p:nvPicPr>
          <p:cNvPr id="9" name="Picture 6" descr="https://catherineasquithgallery.com/uploads/posts/2021-02/1613545396_68-p-kartinki-na-belom-fone-dlya-prezentatsii-72.png"/>
          <p:cNvPicPr>
            <a:picLocks noChangeAspect="1" noChangeArrowheads="1"/>
          </p:cNvPicPr>
          <p:nvPr/>
        </p:nvPicPr>
        <p:blipFill>
          <a:blip r:embed="rId2" cstate="print"/>
          <a:srcRect/>
          <a:stretch>
            <a:fillRect/>
          </a:stretch>
        </p:blipFill>
        <p:spPr bwMode="auto">
          <a:xfrm>
            <a:off x="2143108" y="4357694"/>
            <a:ext cx="4419853" cy="250030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369977"/>
            <a:ext cx="9143999" cy="523220"/>
          </a:xfrm>
          <a:prstGeom prst="rect">
            <a:avLst/>
          </a:prstGeom>
          <a:solidFill>
            <a:srgbClr val="FF9933"/>
          </a:solidFill>
        </p:spPr>
        <p:txBody>
          <a:bodyPr wrap="square">
            <a:spAutoFit/>
          </a:bodyPr>
          <a:lstStyle/>
          <a:p>
            <a:pPr algn="ctr"/>
            <a:r>
              <a:rPr lang="ru-RU" sz="2800" b="1" i="1" dirty="0">
                <a:solidFill>
                  <a:srgbClr val="002060"/>
                </a:solidFill>
                <a:latin typeface="Times New Roman" pitchFamily="18" charset="0"/>
                <a:cs typeface="Times New Roman" pitchFamily="18" charset="0"/>
              </a:rPr>
              <a:t>     Роль учителя – наставника при выполнении проекта</a:t>
            </a:r>
            <a:endParaRPr lang="ru-RU" altLang="ru-RU" sz="2800" b="1" i="1" dirty="0">
              <a:solidFill>
                <a:srgbClr val="002060"/>
              </a:solidFill>
              <a:latin typeface="Times New Roman" pitchFamily="18" charset="0"/>
              <a:cs typeface="Times New Roman" pitchFamily="18" charset="0"/>
            </a:endParaRPr>
          </a:p>
        </p:txBody>
      </p:sp>
      <p:sp>
        <p:nvSpPr>
          <p:cNvPr id="7" name="Google Shape;164;p23"/>
          <p:cNvSpPr/>
          <p:nvPr/>
        </p:nvSpPr>
        <p:spPr>
          <a:xfrm>
            <a:off x="-536850" y="600933"/>
            <a:ext cx="1073700" cy="335600"/>
          </a:xfrm>
          <a:prstGeom prst="rect">
            <a:avLst/>
          </a:prstGeom>
          <a:solidFill>
            <a:srgbClr val="8687D1">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3;p23"/>
          <p:cNvSpPr/>
          <p:nvPr/>
        </p:nvSpPr>
        <p:spPr>
          <a:xfrm>
            <a:off x="8906075" y="5152100"/>
            <a:ext cx="1073700" cy="9460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Прямоугольник 8"/>
          <p:cNvSpPr/>
          <p:nvPr/>
        </p:nvSpPr>
        <p:spPr>
          <a:xfrm>
            <a:off x="214282" y="1357298"/>
            <a:ext cx="8643998" cy="4893647"/>
          </a:xfrm>
          <a:prstGeom prst="rect">
            <a:avLst/>
          </a:prstGeom>
        </p:spPr>
        <p:txBody>
          <a:bodyPr wrap="square">
            <a:spAutoFit/>
          </a:bodyPr>
          <a:lstStyle/>
          <a:p>
            <a:pPr algn="just"/>
            <a:r>
              <a:rPr lang="ru-RU" sz="2400" dirty="0">
                <a:latin typeface="Times New Roman" pitchFamily="18" charset="0"/>
                <a:cs typeface="Times New Roman" pitchFamily="18" charset="0"/>
              </a:rPr>
              <a:t>	Не правильно было бы думать о том, что учитель- наставник берет на себя всю ответственность </a:t>
            </a:r>
            <a:r>
              <a:rPr lang="ru-RU" sz="2400" b="1" dirty="0">
                <a:latin typeface="Times New Roman" pitchFamily="18" charset="0"/>
                <a:cs typeface="Times New Roman" pitchFamily="18" charset="0"/>
              </a:rPr>
              <a:t>за качество</a:t>
            </a:r>
            <a:r>
              <a:rPr lang="ru-RU" sz="2400" dirty="0">
                <a:latin typeface="Times New Roman" pitchFamily="18" charset="0"/>
                <a:cs typeface="Times New Roman" pitchFamily="18" charset="0"/>
              </a:rPr>
              <a:t> исполнения работы своих подопечных, постоянно выступая в роли наставника и опекуна. Это не так и этого нельзя допускать. </a:t>
            </a:r>
            <a:r>
              <a:rPr lang="ru-RU" sz="2400" b="1" dirty="0">
                <a:latin typeface="Times New Roman" pitchFamily="18" charset="0"/>
                <a:cs typeface="Times New Roman" pitchFamily="18" charset="0"/>
              </a:rPr>
              <a:t>Учитель</a:t>
            </a:r>
            <a:r>
              <a:rPr lang="ru-RU" sz="2400" dirty="0">
                <a:latin typeface="Times New Roman" pitchFamily="18" charset="0"/>
                <a:cs typeface="Times New Roman" pitchFamily="18" charset="0"/>
              </a:rPr>
              <a:t>-наставник должен по отношению к </a:t>
            </a:r>
            <a:r>
              <a:rPr lang="ru-RU" sz="2400" dirty="0" smtClean="0">
                <a:latin typeface="Times New Roman" pitchFamily="18" charset="0"/>
                <a:cs typeface="Times New Roman" pitchFamily="18" charset="0"/>
              </a:rPr>
              <a:t>ученику выполнять роль </a:t>
            </a:r>
            <a:r>
              <a:rPr lang="ru-RU" sz="2400" dirty="0">
                <a:latin typeface="Times New Roman" pitchFamily="18" charset="0"/>
                <a:cs typeface="Times New Roman" pitchFamily="18" charset="0"/>
              </a:rPr>
              <a:t>вдохновителя</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консультанта, научного руководителя. 	Ученик,</a:t>
            </a:r>
            <a:r>
              <a:rPr lang="ru-RU" sz="2400" b="1" dirty="0">
                <a:latin typeface="Times New Roman" pitchFamily="18" charset="0"/>
                <a:cs typeface="Times New Roman" pitchFamily="18" charset="0"/>
              </a:rPr>
              <a:t> </a:t>
            </a:r>
            <a:r>
              <a:rPr lang="ru-RU" sz="2400" dirty="0">
                <a:latin typeface="Times New Roman" pitchFamily="18" charset="0"/>
                <a:cs typeface="Times New Roman" pitchFamily="18" charset="0"/>
              </a:rPr>
              <a:t>работающий над исследовательским проектом, должен понимать, что основная доля ответственности за качество работы, сроки ее </a:t>
            </a:r>
            <a:r>
              <a:rPr lang="ru-RU" sz="2400" dirty="0" smtClean="0">
                <a:latin typeface="Times New Roman" pitchFamily="18" charset="0"/>
                <a:cs typeface="Times New Roman" pitchFamily="18" charset="0"/>
              </a:rPr>
              <a:t>выполнения лежат </a:t>
            </a:r>
            <a:r>
              <a:rPr lang="ru-RU" sz="2400" dirty="0">
                <a:latin typeface="Times New Roman" pitchFamily="18" charset="0"/>
                <a:cs typeface="Times New Roman" pitchFamily="18" charset="0"/>
              </a:rPr>
              <a:t>на нем. </a:t>
            </a:r>
            <a:r>
              <a:rPr lang="ru-RU" sz="2400" b="1" dirty="0">
                <a:latin typeface="Times New Roman" pitchFamily="18" charset="0"/>
                <a:cs typeface="Times New Roman" pitchFamily="18" charset="0"/>
              </a:rPr>
              <a:t>Ребенок </a:t>
            </a:r>
            <a:r>
              <a:rPr lang="ru-RU" sz="2400" dirty="0">
                <a:latin typeface="Times New Roman" pitchFamily="18" charset="0"/>
                <a:cs typeface="Times New Roman" pitchFamily="18" charset="0"/>
              </a:rPr>
              <a:t>должен думать также и о том, насколько достоверными научными фактами и информацией он располагает, что необходимо ему в работе, а от чего следует отказаться.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369977"/>
            <a:ext cx="9143999" cy="523220"/>
          </a:xfrm>
          <a:prstGeom prst="rect">
            <a:avLst/>
          </a:prstGeom>
          <a:solidFill>
            <a:srgbClr val="FF9933"/>
          </a:solidFill>
        </p:spPr>
        <p:txBody>
          <a:bodyPr wrap="square">
            <a:spAutoFit/>
          </a:bodyPr>
          <a:lstStyle/>
          <a:p>
            <a:pPr algn="ctr"/>
            <a:r>
              <a:rPr lang="ru-RU" sz="2800" b="1" i="1" dirty="0">
                <a:solidFill>
                  <a:srgbClr val="002060"/>
                </a:solidFill>
                <a:latin typeface="Times New Roman" pitchFamily="18" charset="0"/>
                <a:cs typeface="Times New Roman" pitchFamily="18" charset="0"/>
              </a:rPr>
              <a:t>О роли наставника в исследовательской деятельности</a:t>
            </a:r>
            <a:endParaRPr lang="ru-RU" altLang="ru-RU" sz="2800" b="1" i="1" dirty="0">
              <a:solidFill>
                <a:srgbClr val="002060"/>
              </a:solidFill>
              <a:latin typeface="Times New Roman" pitchFamily="18" charset="0"/>
              <a:cs typeface="Times New Roman" pitchFamily="18" charset="0"/>
            </a:endParaRPr>
          </a:p>
        </p:txBody>
      </p:sp>
      <p:sp>
        <p:nvSpPr>
          <p:cNvPr id="7" name="Google Shape;164;p23"/>
          <p:cNvSpPr/>
          <p:nvPr/>
        </p:nvSpPr>
        <p:spPr>
          <a:xfrm>
            <a:off x="-857288" y="500042"/>
            <a:ext cx="1073700" cy="264162"/>
          </a:xfrm>
          <a:prstGeom prst="rect">
            <a:avLst/>
          </a:prstGeom>
          <a:solidFill>
            <a:srgbClr val="8687D1">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 name="Google Shape;163;p23"/>
          <p:cNvSpPr/>
          <p:nvPr/>
        </p:nvSpPr>
        <p:spPr>
          <a:xfrm>
            <a:off x="8070300" y="4071942"/>
            <a:ext cx="1073700" cy="9460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Прямоугольник 5"/>
          <p:cNvSpPr/>
          <p:nvPr/>
        </p:nvSpPr>
        <p:spPr>
          <a:xfrm>
            <a:off x="428596" y="1571612"/>
            <a:ext cx="8715404" cy="3046988"/>
          </a:xfrm>
          <a:prstGeom prst="rect">
            <a:avLst/>
          </a:prstGeom>
        </p:spPr>
        <p:txBody>
          <a:bodyPr wrap="square">
            <a:spAutoFit/>
          </a:bodyPr>
          <a:lstStyle/>
          <a:p>
            <a:pPr marL="45720" indent="0">
              <a:buNone/>
            </a:pPr>
            <a:r>
              <a:rPr lang="ru-RU" sz="2400" b="1" i="1" dirty="0">
                <a:solidFill>
                  <a:srgbClr val="002060"/>
                </a:solidFill>
                <a:latin typeface="Times New Roman" pitchFamily="18" charset="0"/>
                <a:cs typeface="Times New Roman" pitchFamily="18" charset="0"/>
              </a:rPr>
              <a:t>При выполнении исследовательского проекта наставник может выполнять следующие роли:</a:t>
            </a:r>
          </a:p>
          <a:p>
            <a:pPr marL="45720" lvl="0" indent="0">
              <a:buNone/>
            </a:pPr>
            <a:r>
              <a:rPr lang="ru-RU" sz="2400" dirty="0">
                <a:latin typeface="Times New Roman" pitchFamily="18" charset="0"/>
                <a:cs typeface="Times New Roman" pitchFamily="18" charset="0"/>
              </a:rPr>
              <a:t>- специалиста, помогающего в постановке и достижении жизненных и профессиональных целей - </a:t>
            </a:r>
            <a:r>
              <a:rPr lang="ru-RU" sz="2400" b="1" i="1" dirty="0">
                <a:latin typeface="Times New Roman" pitchFamily="18" charset="0"/>
                <a:cs typeface="Times New Roman" pitchFamily="18" charset="0"/>
              </a:rPr>
              <a:t>КОУЧА</a:t>
            </a:r>
            <a:r>
              <a:rPr lang="ru-RU" sz="2400" dirty="0">
                <a:latin typeface="Times New Roman" pitchFamily="18" charset="0"/>
                <a:cs typeface="Times New Roman" pitchFamily="18" charset="0"/>
              </a:rPr>
              <a:t>;</a:t>
            </a:r>
          </a:p>
          <a:p>
            <a:pPr marL="45720" lvl="0" indent="0">
              <a:buNone/>
            </a:pPr>
            <a:r>
              <a:rPr lang="ru-RU" sz="2400" dirty="0">
                <a:latin typeface="Times New Roman" pitchFamily="18" charset="0"/>
                <a:cs typeface="Times New Roman" pitchFamily="18" charset="0"/>
              </a:rPr>
              <a:t>- опытного советника, деятельность которого направлена на полное сопровождение проекта </a:t>
            </a:r>
            <a:r>
              <a:rPr lang="ru-RU" sz="2400" dirty="0" smtClean="0">
                <a:latin typeface="Times New Roman" pitchFamily="18" charset="0"/>
                <a:cs typeface="Times New Roman" pitchFamily="18" charset="0"/>
              </a:rPr>
              <a:t>в соответствии с  </a:t>
            </a:r>
            <a:r>
              <a:rPr lang="ru-RU" sz="2400" dirty="0">
                <a:latin typeface="Times New Roman" pitchFamily="18" charset="0"/>
                <a:cs typeface="Times New Roman" pitchFamily="18" charset="0"/>
              </a:rPr>
              <a:t>поставленной </a:t>
            </a:r>
            <a:r>
              <a:rPr lang="ru-RU" sz="2400" dirty="0" smtClean="0">
                <a:latin typeface="Times New Roman" pitchFamily="18" charset="0"/>
                <a:cs typeface="Times New Roman" pitchFamily="18" charset="0"/>
              </a:rPr>
              <a:t>целью, </a:t>
            </a:r>
            <a:r>
              <a:rPr lang="ru-RU" sz="2400" dirty="0">
                <a:latin typeface="Times New Roman" pitchFamily="18" charset="0"/>
                <a:cs typeface="Times New Roman" pitchFamily="18" charset="0"/>
              </a:rPr>
              <a:t>который обеспечивает поддержку через советы и рекомендации, взгляд на проект «со стороны»- </a:t>
            </a:r>
            <a:r>
              <a:rPr lang="ru-RU" sz="2400" b="1" i="1" dirty="0">
                <a:latin typeface="Times New Roman" pitchFamily="18" charset="0"/>
                <a:cs typeface="Times New Roman" pitchFamily="18" charset="0"/>
              </a:rPr>
              <a:t>МЕНТОРА.</a:t>
            </a: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00166" y="5286388"/>
            <a:ext cx="2304256" cy="1333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369977"/>
            <a:ext cx="9143999" cy="523220"/>
          </a:xfrm>
          <a:prstGeom prst="rect">
            <a:avLst/>
          </a:prstGeom>
          <a:solidFill>
            <a:srgbClr val="FF9933"/>
          </a:solidFill>
        </p:spPr>
        <p:txBody>
          <a:bodyPr wrap="square">
            <a:spAutoFit/>
          </a:bodyPr>
          <a:lstStyle/>
          <a:p>
            <a:pPr algn="ctr"/>
            <a:r>
              <a:rPr lang="ru-RU" sz="2800" b="1" i="1" dirty="0">
                <a:solidFill>
                  <a:srgbClr val="002060"/>
                </a:solidFill>
                <a:latin typeface="Times New Roman" pitchFamily="18" charset="0"/>
                <a:cs typeface="Times New Roman" pitchFamily="18" charset="0"/>
              </a:rPr>
              <a:t>О роли наставника в исследовательской деятельности</a:t>
            </a:r>
            <a:endParaRPr lang="ru-RU" altLang="ru-RU" sz="2800" b="1" i="1" dirty="0">
              <a:solidFill>
                <a:srgbClr val="002060"/>
              </a:solidFill>
              <a:latin typeface="Times New Roman" pitchFamily="18" charset="0"/>
              <a:cs typeface="Times New Roman" pitchFamily="18" charset="0"/>
            </a:endParaRPr>
          </a:p>
        </p:txBody>
      </p:sp>
      <p:sp>
        <p:nvSpPr>
          <p:cNvPr id="7" name="Google Shape;164;p23"/>
          <p:cNvSpPr/>
          <p:nvPr/>
        </p:nvSpPr>
        <p:spPr>
          <a:xfrm>
            <a:off x="-857288" y="500042"/>
            <a:ext cx="1073700" cy="264162"/>
          </a:xfrm>
          <a:prstGeom prst="rect">
            <a:avLst/>
          </a:prstGeom>
          <a:solidFill>
            <a:srgbClr val="8687D1">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 name="Google Shape;163;p23"/>
          <p:cNvSpPr/>
          <p:nvPr/>
        </p:nvSpPr>
        <p:spPr>
          <a:xfrm>
            <a:off x="8906075" y="5152100"/>
            <a:ext cx="1073700" cy="9460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Прямоугольник 10"/>
          <p:cNvSpPr/>
          <p:nvPr/>
        </p:nvSpPr>
        <p:spPr>
          <a:xfrm>
            <a:off x="285720" y="1000108"/>
            <a:ext cx="8572560" cy="4093428"/>
          </a:xfrm>
          <a:prstGeom prst="rect">
            <a:avLst/>
          </a:prstGeom>
        </p:spPr>
        <p:txBody>
          <a:bodyPr wrap="square">
            <a:spAutoFit/>
          </a:bodyPr>
          <a:lstStyle/>
          <a:p>
            <a:r>
              <a:rPr lang="ru-RU" sz="2000" b="1" i="1" dirty="0">
                <a:solidFill>
                  <a:srgbClr val="002060"/>
                </a:solidFill>
                <a:latin typeface="Times New Roman" pitchFamily="18" charset="0"/>
                <a:cs typeface="Times New Roman" pitchFamily="18" charset="0"/>
              </a:rPr>
              <a:t>	Наставник проектной работы с точки зрения процесса сопровождения должен: </a:t>
            </a:r>
          </a:p>
          <a:p>
            <a:pPr>
              <a:buFontTx/>
              <a:buChar char="-"/>
            </a:pPr>
            <a:r>
              <a:rPr lang="ru-RU" sz="2000" dirty="0">
                <a:latin typeface="Times New Roman" pitchFamily="18" charset="0"/>
                <a:cs typeface="Times New Roman" pitchFamily="18" charset="0"/>
              </a:rPr>
              <a:t>вести регулярные очные встречи с командой; </a:t>
            </a:r>
          </a:p>
          <a:p>
            <a:r>
              <a:rPr lang="ru-RU" sz="2000" dirty="0">
                <a:latin typeface="Times New Roman" pitchFamily="18" charset="0"/>
                <a:cs typeface="Times New Roman" pitchFamily="18" charset="0"/>
              </a:rPr>
              <a:t>- быть на связи с </a:t>
            </a:r>
            <a:r>
              <a:rPr lang="ru-RU" sz="2000" dirty="0" smtClean="0">
                <a:latin typeface="Times New Roman" pitchFamily="18" charset="0"/>
                <a:cs typeface="Times New Roman" pitchFamily="18" charset="0"/>
              </a:rPr>
              <a:t>командой  </a:t>
            </a:r>
            <a:r>
              <a:rPr lang="ru-RU" sz="2000" dirty="0">
                <a:latin typeface="Times New Roman" pitchFamily="18" charset="0"/>
                <a:cs typeface="Times New Roman" pitchFamily="18" charset="0"/>
              </a:rPr>
              <a:t>и иметь возможность оказывать ей поддержку в дистанционном режиме;</a:t>
            </a:r>
          </a:p>
          <a:p>
            <a:r>
              <a:rPr lang="ru-RU" sz="2000" dirty="0">
                <a:latin typeface="Times New Roman" pitchFamily="18" charset="0"/>
                <a:cs typeface="Times New Roman" pitchFamily="18" charset="0"/>
              </a:rPr>
              <a:t> - предоставлять методические материалы, которые могут помочь подопечному в реализации проекта; </a:t>
            </a:r>
          </a:p>
          <a:p>
            <a:pPr>
              <a:buFontTx/>
              <a:buChar char="-"/>
            </a:pPr>
            <a:r>
              <a:rPr lang="ru-RU" sz="2000" dirty="0">
                <a:latin typeface="Times New Roman" pitchFamily="18" charset="0"/>
                <a:cs typeface="Times New Roman" pitchFamily="18" charset="0"/>
              </a:rPr>
              <a:t>вести наблюдение за общим и индивидуальным эмоциональным </a:t>
            </a:r>
            <a:r>
              <a:rPr lang="ru-RU" sz="2000" dirty="0" smtClean="0">
                <a:latin typeface="Times New Roman" pitchFamily="18" charset="0"/>
                <a:cs typeface="Times New Roman" pitchFamily="18" charset="0"/>
              </a:rPr>
              <a:t>фоном;</a:t>
            </a:r>
            <a:endParaRPr lang="ru-RU" sz="2000" dirty="0">
              <a:latin typeface="Times New Roman" pitchFamily="18" charset="0"/>
              <a:cs typeface="Times New Roman" pitchFamily="18" charset="0"/>
            </a:endParaRPr>
          </a:p>
          <a:p>
            <a:pPr>
              <a:buFontTx/>
              <a:buChar char="-"/>
            </a:pPr>
            <a:r>
              <a:rPr lang="ru-RU" sz="2000" dirty="0">
                <a:latin typeface="Times New Roman" pitchFamily="18" charset="0"/>
                <a:cs typeface="Times New Roman" pitchFamily="18" charset="0"/>
              </a:rPr>
              <a:t>давать обратную связь;</a:t>
            </a:r>
          </a:p>
          <a:p>
            <a:r>
              <a:rPr lang="ru-RU" sz="2000" dirty="0">
                <a:latin typeface="Times New Roman" pitchFamily="18" charset="0"/>
                <a:cs typeface="Times New Roman" pitchFamily="18" charset="0"/>
              </a:rPr>
              <a:t> - заполнять формы фиксации хода проекта, если таковые используются в организации, для системы;</a:t>
            </a:r>
          </a:p>
          <a:p>
            <a:r>
              <a:rPr lang="ru-RU" sz="2000" dirty="0">
                <a:latin typeface="Times New Roman" pitchFamily="18" charset="0"/>
                <a:cs typeface="Times New Roman" pitchFamily="18" charset="0"/>
              </a:rPr>
              <a:t> - помогать готовиться к презентации и защите проекта и его отдельных этапов. </a:t>
            </a:r>
          </a:p>
        </p:txBody>
      </p:sp>
      <p:pic>
        <p:nvPicPr>
          <p:cNvPr id="13" name="Picture 2" descr="https://catherineasquithgallery.com/uploads/posts/2021-02/1613636074_9-p-fon-dlya-prezentatsii-sobranie-9.jpg"/>
          <p:cNvPicPr>
            <a:picLocks noChangeAspect="1" noChangeArrowheads="1"/>
          </p:cNvPicPr>
          <p:nvPr/>
        </p:nvPicPr>
        <p:blipFill>
          <a:blip r:embed="rId2" cstate="print"/>
          <a:srcRect/>
          <a:stretch>
            <a:fillRect/>
          </a:stretch>
        </p:blipFill>
        <p:spPr bwMode="auto">
          <a:xfrm>
            <a:off x="2000232" y="4929198"/>
            <a:ext cx="5429288" cy="192880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369977"/>
            <a:ext cx="9143999" cy="523220"/>
          </a:xfrm>
          <a:prstGeom prst="rect">
            <a:avLst/>
          </a:prstGeom>
          <a:solidFill>
            <a:srgbClr val="FF9933"/>
          </a:solidFill>
        </p:spPr>
        <p:txBody>
          <a:bodyPr wrap="square">
            <a:spAutoFit/>
          </a:bodyPr>
          <a:lstStyle/>
          <a:p>
            <a:pPr algn="ctr"/>
            <a:r>
              <a:rPr lang="ru-RU" sz="2800" b="1" i="1" dirty="0">
                <a:solidFill>
                  <a:srgbClr val="002060"/>
                </a:solidFill>
                <a:latin typeface="Times New Roman" pitchFamily="18" charset="0"/>
                <a:cs typeface="Times New Roman" pitchFamily="18" charset="0"/>
              </a:rPr>
              <a:t>О роли наставника в исследовательской деятельности</a:t>
            </a:r>
            <a:endParaRPr lang="ru-RU" altLang="ru-RU" sz="2800" b="1" i="1" dirty="0">
              <a:solidFill>
                <a:srgbClr val="002060"/>
              </a:solidFill>
              <a:latin typeface="Times New Roman" pitchFamily="18" charset="0"/>
              <a:cs typeface="Times New Roman" pitchFamily="18" charset="0"/>
            </a:endParaRPr>
          </a:p>
        </p:txBody>
      </p:sp>
      <p:sp>
        <p:nvSpPr>
          <p:cNvPr id="7" name="Google Shape;164;p23"/>
          <p:cNvSpPr/>
          <p:nvPr/>
        </p:nvSpPr>
        <p:spPr>
          <a:xfrm>
            <a:off x="-857288" y="500042"/>
            <a:ext cx="1073700" cy="264162"/>
          </a:xfrm>
          <a:prstGeom prst="rect">
            <a:avLst/>
          </a:prstGeom>
          <a:solidFill>
            <a:srgbClr val="8687D1">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 name="Google Shape;163;p23"/>
          <p:cNvSpPr/>
          <p:nvPr/>
        </p:nvSpPr>
        <p:spPr>
          <a:xfrm>
            <a:off x="8906075" y="5152100"/>
            <a:ext cx="1073700" cy="946000"/>
          </a:xfrm>
          <a:prstGeom prst="rect">
            <a:avLst/>
          </a:prstGeom>
          <a:solidFill>
            <a:srgbClr val="FF9900">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Прямоугольник 8"/>
          <p:cNvSpPr/>
          <p:nvPr/>
        </p:nvSpPr>
        <p:spPr>
          <a:xfrm>
            <a:off x="0" y="1285860"/>
            <a:ext cx="8429684" cy="1938992"/>
          </a:xfrm>
          <a:prstGeom prst="rect">
            <a:avLst/>
          </a:prstGeom>
        </p:spPr>
        <p:txBody>
          <a:bodyPr wrap="square">
            <a:spAutoFit/>
          </a:bodyPr>
          <a:lstStyle/>
          <a:p>
            <a:pPr marL="45720" lvl="0" indent="0">
              <a:buNone/>
            </a:pPr>
            <a:r>
              <a:rPr lang="ru-RU" sz="2000" b="1" i="1" dirty="0">
                <a:solidFill>
                  <a:srgbClr val="002060"/>
                </a:solidFill>
                <a:latin typeface="Times New Roman" pitchFamily="18" charset="0"/>
                <a:cs typeface="Times New Roman" pitchFamily="18" charset="0"/>
              </a:rPr>
              <a:t>Выяснить в каком состоянии находится работа над проектом</a:t>
            </a:r>
            <a:endParaRPr lang="ru-RU" sz="2400" i="1" dirty="0">
              <a:latin typeface="Times New Roman" pitchFamily="18" charset="0"/>
              <a:cs typeface="Times New Roman" pitchFamily="18" charset="0"/>
            </a:endParaRPr>
          </a:p>
          <a:p>
            <a:pPr marL="365760" lvl="1" indent="0">
              <a:buNone/>
            </a:pPr>
            <a:r>
              <a:rPr lang="ru-RU" sz="2000" dirty="0">
                <a:latin typeface="Times New Roman" pitchFamily="18" charset="0"/>
                <a:cs typeface="Times New Roman" pitchFamily="18" charset="0"/>
              </a:rPr>
              <a:t>- Что достигли?</a:t>
            </a:r>
          </a:p>
          <a:p>
            <a:pPr marL="365760" lvl="1" indent="0">
              <a:buNone/>
            </a:pPr>
            <a:r>
              <a:rPr lang="ru-RU" sz="2000" dirty="0">
                <a:latin typeface="Times New Roman" pitchFamily="18" charset="0"/>
                <a:cs typeface="Times New Roman" pitchFamily="18" charset="0"/>
              </a:rPr>
              <a:t>- Как плодотворно проводилась работа по проекту?</a:t>
            </a:r>
          </a:p>
          <a:p>
            <a:pPr marL="365760" lvl="1" indent="0">
              <a:buNone/>
            </a:pPr>
            <a:r>
              <a:rPr lang="ru-RU" sz="2000" dirty="0">
                <a:latin typeface="Times New Roman" pitchFamily="18" charset="0"/>
                <a:cs typeface="Times New Roman" pitchFamily="18" charset="0"/>
              </a:rPr>
              <a:t>- Что получилось хорошо, а что не получилось?</a:t>
            </a:r>
          </a:p>
          <a:p>
            <a:pPr marL="365760" lvl="1" indent="0">
              <a:buFontTx/>
              <a:buChar char="-"/>
            </a:pPr>
            <a:r>
              <a:rPr lang="ru-RU" sz="2000" dirty="0">
                <a:latin typeface="Times New Roman" pitchFamily="18" charset="0"/>
                <a:cs typeface="Times New Roman" pitchFamily="18" charset="0"/>
              </a:rPr>
              <a:t>Что подопечный намерен делать? </a:t>
            </a:r>
          </a:p>
          <a:p>
            <a:pPr marL="365760" lvl="1" indent="0">
              <a:buFontTx/>
              <a:buChar char="-"/>
            </a:pPr>
            <a:r>
              <a:rPr lang="ru-RU" sz="2000" dirty="0">
                <a:latin typeface="Times New Roman" pitchFamily="18" charset="0"/>
                <a:cs typeface="Times New Roman" pitchFamily="18" charset="0"/>
              </a:rPr>
              <a:t>Что хочет изменить в своем подходе к  работе, а что оставить как есть?</a:t>
            </a:r>
          </a:p>
        </p:txBody>
      </p:sp>
      <p:sp>
        <p:nvSpPr>
          <p:cNvPr id="10" name="Прямоугольник 9"/>
          <p:cNvSpPr/>
          <p:nvPr/>
        </p:nvSpPr>
        <p:spPr>
          <a:xfrm>
            <a:off x="285720" y="3504389"/>
            <a:ext cx="8501122" cy="2831544"/>
          </a:xfrm>
          <a:prstGeom prst="rect">
            <a:avLst/>
          </a:prstGeom>
        </p:spPr>
        <p:txBody>
          <a:bodyPr wrap="square">
            <a:spAutoFit/>
          </a:bodyPr>
          <a:lstStyle/>
          <a:p>
            <a:r>
              <a:rPr lang="ru-RU" sz="2000" b="1" i="1" dirty="0">
                <a:solidFill>
                  <a:srgbClr val="002060"/>
                </a:solidFill>
                <a:latin typeface="Times New Roman" pitchFamily="18" charset="0"/>
                <a:cs typeface="Times New Roman" pitchFamily="18" charset="0"/>
              </a:rPr>
              <a:t>Выявить и разобрать трудности в работе над проект</a:t>
            </a:r>
            <a:r>
              <a:rPr lang="ru-RU" sz="2000" b="1" dirty="0">
                <a:solidFill>
                  <a:srgbClr val="002060"/>
                </a:solidFill>
                <a:latin typeface="Times New Roman" pitchFamily="18" charset="0"/>
                <a:cs typeface="Times New Roman" pitchFamily="18" charset="0"/>
              </a:rPr>
              <a:t>ом</a:t>
            </a:r>
            <a:r>
              <a:rPr lang="ru-RU" sz="2000" dirty="0">
                <a:latin typeface="Times New Roman" pitchFamily="18" charset="0"/>
                <a:cs typeface="Times New Roman" pitchFamily="18" charset="0"/>
              </a:rPr>
              <a:t> – обсуждение,</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ответы на вопросы.</a:t>
            </a:r>
            <a:br>
              <a:rPr lang="ru-RU" sz="2000" dirty="0">
                <a:latin typeface="Times New Roman" pitchFamily="18" charset="0"/>
                <a:cs typeface="Times New Roman" pitchFamily="18" charset="0"/>
              </a:rPr>
            </a:br>
            <a:r>
              <a:rPr lang="ru-RU" sz="2000" b="1" i="1" dirty="0">
                <a:solidFill>
                  <a:srgbClr val="002060"/>
                </a:solidFill>
                <a:latin typeface="Times New Roman" pitchFamily="18" charset="0"/>
                <a:cs typeface="Times New Roman" pitchFamily="18" charset="0"/>
              </a:rPr>
              <a:t>Показать следующий рубеж проектной работы</a:t>
            </a:r>
            <a:r>
              <a:rPr lang="ru-RU" sz="2000" b="1" dirty="0">
                <a:solidFill>
                  <a:srgbClr val="002060"/>
                </a:solidFill>
                <a:latin typeface="Times New Roman" pitchFamily="18" charset="0"/>
                <a:cs typeface="Times New Roman" pitchFamily="18" charset="0"/>
              </a:rPr>
              <a:t> </a:t>
            </a:r>
            <a:r>
              <a:rPr lang="ru-RU" sz="2000" dirty="0">
                <a:latin typeface="Times New Roman" pitchFamily="18" charset="0"/>
                <a:cs typeface="Times New Roman" pitchFamily="18" charset="0"/>
              </a:rPr>
              <a:t>– описание следующего</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шага план проекта.</a:t>
            </a:r>
          </a:p>
          <a:p>
            <a:r>
              <a:rPr lang="ru-RU" sz="2000" b="1" i="1" dirty="0">
                <a:solidFill>
                  <a:srgbClr val="002060"/>
                </a:solidFill>
                <a:latin typeface="Times New Roman" pitchFamily="18" charset="0"/>
                <a:cs typeface="Times New Roman" pitchFamily="18" charset="0"/>
              </a:rPr>
              <a:t>Сформулировать следующие действия работы</a:t>
            </a:r>
            <a:r>
              <a:rPr lang="ru-RU" sz="2000" dirty="0">
                <a:latin typeface="Times New Roman" pitchFamily="18" charset="0"/>
                <a:cs typeface="Times New Roman" pitchFamily="18" charset="0"/>
              </a:rPr>
              <a:t> (до ближайшей встречи) – беглый опрос (что вы собираетесь сделать?) и рекомендации от  наставника (имеет смысл сделать еще вот это и вот это?), а подопечный </a:t>
            </a:r>
            <a:r>
              <a:rPr lang="ru-RU" sz="2000" dirty="0" smtClean="0">
                <a:latin typeface="Times New Roman" pitchFamily="18" charset="0"/>
                <a:cs typeface="Times New Roman" pitchFamily="18" charset="0"/>
              </a:rPr>
              <a:t>фиксируют  свои </a:t>
            </a:r>
            <a:r>
              <a:rPr lang="ru-RU" sz="2000" dirty="0">
                <a:latin typeface="Times New Roman" pitchFamily="18" charset="0"/>
                <a:cs typeface="Times New Roman" pitchFamily="18" charset="0"/>
              </a:rPr>
              <a:t>действия в плане работы. </a:t>
            </a:r>
            <a:r>
              <a:rPr lang="ru-RU" dirty="0"/>
              <a:t/>
            </a:r>
            <a:br>
              <a:rPr lang="ru-RU" dirty="0"/>
            </a:br>
            <a:endParaRPr lang="ru-RU" dirty="0"/>
          </a:p>
        </p:txBody>
      </p:sp>
      <p:pic>
        <p:nvPicPr>
          <p:cNvPr id="12" name="Picture 2" descr="https://knowledgemap.pm/wp-content/uploads/pmo2.png"/>
          <p:cNvPicPr>
            <a:picLocks noChangeAspect="1" noChangeArrowheads="1"/>
          </p:cNvPicPr>
          <p:nvPr/>
        </p:nvPicPr>
        <p:blipFill>
          <a:blip r:embed="rId2" cstate="print"/>
          <a:srcRect/>
          <a:stretch>
            <a:fillRect/>
          </a:stretch>
        </p:blipFill>
        <p:spPr bwMode="auto">
          <a:xfrm>
            <a:off x="7715272" y="5429264"/>
            <a:ext cx="1571636" cy="157163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1654</Words>
  <Application>Microsoft Office PowerPoint</Application>
  <PresentationFormat>Экран (4:3)</PresentationFormat>
  <Paragraphs>277</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Наталья Юрьевна</cp:lastModifiedBy>
  <cp:revision>69</cp:revision>
  <dcterms:modified xsi:type="dcterms:W3CDTF">2023-06-19T17:26:18Z</dcterms:modified>
</cp:coreProperties>
</file>